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9" r:id="rId4"/>
    <p:sldId id="261" r:id="rId5"/>
    <p:sldId id="260" r:id="rId6"/>
    <p:sldId id="258" r:id="rId7"/>
    <p:sldId id="262" r:id="rId8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DB87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>
      <p:cViewPr varScale="1">
        <p:scale>
          <a:sx n="97" d="100"/>
          <a:sy n="97" d="100"/>
        </p:scale>
        <p:origin x="216" y="30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rgbClr val="4985E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4985E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4985E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6939" y="1952370"/>
            <a:ext cx="4994275" cy="43573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900" b="1" i="0" u="sng">
                <a:solidFill>
                  <a:srgbClr val="6F2F9F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51575" y="1770633"/>
            <a:ext cx="4985384" cy="3667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900" b="1" i="0" u="sng">
                <a:solidFill>
                  <a:srgbClr val="00AF5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2/24/2025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4985E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2/24/2025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2/24/2025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756029" y="652348"/>
            <a:ext cx="8679180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rgbClr val="4985E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49777" y="4038346"/>
            <a:ext cx="5101590" cy="19030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1905" algn="ctr">
              <a:lnSpc>
                <a:spcPts val="3304"/>
              </a:lnSpc>
              <a:spcBef>
                <a:spcPts val="100"/>
              </a:spcBef>
            </a:pPr>
            <a:r>
              <a:rPr sz="2900" b="0" spc="-10" dirty="0">
                <a:latin typeface="Calibri Light"/>
                <a:cs typeface="Calibri Light"/>
              </a:rPr>
              <a:t>STAFFING</a:t>
            </a:r>
            <a:endParaRPr sz="2900" dirty="0">
              <a:latin typeface="Calibri Light"/>
              <a:cs typeface="Calibri Light"/>
            </a:endParaRPr>
          </a:p>
          <a:p>
            <a:pPr algn="ctr">
              <a:lnSpc>
                <a:spcPts val="3304"/>
              </a:lnSpc>
            </a:pPr>
            <a:r>
              <a:rPr sz="2900" b="0" dirty="0">
                <a:latin typeface="Calibri Light"/>
                <a:cs typeface="Calibri Light"/>
              </a:rPr>
              <a:t>GOALS</a:t>
            </a:r>
            <a:r>
              <a:rPr sz="2900" b="0" spc="-45" dirty="0">
                <a:latin typeface="Calibri Light"/>
                <a:cs typeface="Calibri Light"/>
              </a:rPr>
              <a:t> </a:t>
            </a:r>
            <a:r>
              <a:rPr sz="2900" b="0" dirty="0">
                <a:latin typeface="Calibri Light"/>
                <a:cs typeface="Calibri Light"/>
              </a:rPr>
              <a:t>&amp;</a:t>
            </a:r>
            <a:r>
              <a:rPr sz="2900" b="0" spc="-40" dirty="0">
                <a:latin typeface="Calibri Light"/>
                <a:cs typeface="Calibri Light"/>
              </a:rPr>
              <a:t> </a:t>
            </a:r>
            <a:r>
              <a:rPr sz="2900" b="0" dirty="0">
                <a:latin typeface="Calibri Light"/>
                <a:cs typeface="Calibri Light"/>
              </a:rPr>
              <a:t>VISION</a:t>
            </a:r>
            <a:r>
              <a:rPr sz="2900" b="0" spc="-45" dirty="0">
                <a:latin typeface="Calibri Light"/>
                <a:cs typeface="Calibri Light"/>
              </a:rPr>
              <a:t> </a:t>
            </a:r>
            <a:r>
              <a:rPr sz="2900" b="0" dirty="0">
                <a:latin typeface="Calibri Light"/>
                <a:cs typeface="Calibri Light"/>
              </a:rPr>
              <a:t>FOR</a:t>
            </a:r>
            <a:r>
              <a:rPr sz="2900" b="0" spc="-45" dirty="0">
                <a:latin typeface="Calibri Light"/>
                <a:cs typeface="Calibri Light"/>
              </a:rPr>
              <a:t> </a:t>
            </a:r>
            <a:r>
              <a:rPr sz="2900" b="0" dirty="0">
                <a:latin typeface="Calibri Light"/>
                <a:cs typeface="Calibri Light"/>
              </a:rPr>
              <a:t>THE</a:t>
            </a:r>
            <a:r>
              <a:rPr sz="2900" b="0" spc="-55" dirty="0">
                <a:latin typeface="Calibri Light"/>
                <a:cs typeface="Calibri Light"/>
              </a:rPr>
              <a:t> </a:t>
            </a:r>
            <a:r>
              <a:rPr sz="2900" b="0" spc="-10" dirty="0">
                <a:latin typeface="Calibri Light"/>
                <a:cs typeface="Calibri Light"/>
              </a:rPr>
              <a:t>FUTURE</a:t>
            </a:r>
            <a:endParaRPr sz="2900" dirty="0">
              <a:latin typeface="Calibri Light"/>
              <a:cs typeface="Calibri Light"/>
            </a:endParaRPr>
          </a:p>
          <a:p>
            <a:pPr>
              <a:lnSpc>
                <a:spcPct val="100000"/>
              </a:lnSpc>
              <a:spcBef>
                <a:spcPts val="1750"/>
              </a:spcBef>
            </a:pPr>
            <a:endParaRPr sz="2900" dirty="0">
              <a:latin typeface="Calibri Light"/>
              <a:cs typeface="Calibri Light"/>
            </a:endParaRPr>
          </a:p>
          <a:p>
            <a:pPr algn="ctr">
              <a:lnSpc>
                <a:spcPct val="100000"/>
              </a:lnSpc>
            </a:pPr>
            <a:r>
              <a:rPr sz="2400" dirty="0">
                <a:latin typeface="Calibri"/>
                <a:cs typeface="Calibri"/>
              </a:rPr>
              <a:t>For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202</a:t>
            </a:r>
            <a:r>
              <a:rPr lang="en-US" sz="2400" spc="-20" dirty="0">
                <a:latin typeface="Calibri"/>
                <a:cs typeface="Calibri"/>
              </a:rPr>
              <a:t>4</a:t>
            </a:r>
            <a:endParaRPr sz="2400" dirty="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4244" y="228845"/>
            <a:ext cx="11513072" cy="335640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38555" y="0"/>
            <a:ext cx="3248025" cy="3357245"/>
          </a:xfrm>
          <a:custGeom>
            <a:avLst/>
            <a:gdLst/>
            <a:ahLst/>
            <a:cxnLst/>
            <a:rect l="l" t="t" r="r" b="b"/>
            <a:pathLst>
              <a:path w="3248025" h="3357245">
                <a:moveTo>
                  <a:pt x="3247644" y="0"/>
                </a:moveTo>
                <a:lnTo>
                  <a:pt x="0" y="0"/>
                </a:lnTo>
                <a:lnTo>
                  <a:pt x="0" y="3175254"/>
                </a:lnTo>
                <a:lnTo>
                  <a:pt x="55991" y="3195189"/>
                </a:lnTo>
                <a:lnTo>
                  <a:pt x="110696" y="3213827"/>
                </a:lnTo>
                <a:lnTo>
                  <a:pt x="164144" y="3231194"/>
                </a:lnTo>
                <a:lnTo>
                  <a:pt x="216367" y="3247316"/>
                </a:lnTo>
                <a:lnTo>
                  <a:pt x="267396" y="3262216"/>
                </a:lnTo>
                <a:lnTo>
                  <a:pt x="317260" y="3275920"/>
                </a:lnTo>
                <a:lnTo>
                  <a:pt x="365991" y="3288454"/>
                </a:lnTo>
                <a:lnTo>
                  <a:pt x="413619" y="3299842"/>
                </a:lnTo>
                <a:lnTo>
                  <a:pt x="460175" y="3310110"/>
                </a:lnTo>
                <a:lnTo>
                  <a:pt x="505689" y="3319283"/>
                </a:lnTo>
                <a:lnTo>
                  <a:pt x="550192" y="3327386"/>
                </a:lnTo>
                <a:lnTo>
                  <a:pt x="593715" y="3334444"/>
                </a:lnTo>
                <a:lnTo>
                  <a:pt x="636288" y="3340482"/>
                </a:lnTo>
                <a:lnTo>
                  <a:pt x="677942" y="3345526"/>
                </a:lnTo>
                <a:lnTo>
                  <a:pt x="718707" y="3349600"/>
                </a:lnTo>
                <a:lnTo>
                  <a:pt x="758615" y="3352731"/>
                </a:lnTo>
                <a:lnTo>
                  <a:pt x="797696" y="3354942"/>
                </a:lnTo>
                <a:lnTo>
                  <a:pt x="835980" y="3356260"/>
                </a:lnTo>
                <a:lnTo>
                  <a:pt x="873498" y="3356709"/>
                </a:lnTo>
                <a:lnTo>
                  <a:pt x="910281" y="3356315"/>
                </a:lnTo>
                <a:lnTo>
                  <a:pt x="981764" y="3353096"/>
                </a:lnTo>
                <a:lnTo>
                  <a:pt x="1050673" y="3346806"/>
                </a:lnTo>
                <a:lnTo>
                  <a:pt x="1117254" y="3337645"/>
                </a:lnTo>
                <a:lnTo>
                  <a:pt x="1181752" y="3325815"/>
                </a:lnTo>
                <a:lnTo>
                  <a:pt x="1244412" y="3311517"/>
                </a:lnTo>
                <a:lnTo>
                  <a:pt x="1305478" y="3294952"/>
                </a:lnTo>
                <a:lnTo>
                  <a:pt x="1365197" y="3276323"/>
                </a:lnTo>
                <a:lnTo>
                  <a:pt x="1423813" y="3255830"/>
                </a:lnTo>
                <a:lnTo>
                  <a:pt x="1481571" y="3233674"/>
                </a:lnTo>
                <a:lnTo>
                  <a:pt x="1538716" y="3210057"/>
                </a:lnTo>
                <a:lnTo>
                  <a:pt x="1623821" y="3172333"/>
                </a:lnTo>
                <a:lnTo>
                  <a:pt x="1680507" y="3145944"/>
                </a:lnTo>
                <a:lnTo>
                  <a:pt x="1912152" y="3034838"/>
                </a:lnTo>
                <a:lnTo>
                  <a:pt x="1972514" y="3006681"/>
                </a:lnTo>
                <a:lnTo>
                  <a:pt x="2034347" y="2978773"/>
                </a:lnTo>
                <a:lnTo>
                  <a:pt x="2097895" y="2951318"/>
                </a:lnTo>
                <a:lnTo>
                  <a:pt x="2163404" y="2924516"/>
                </a:lnTo>
                <a:lnTo>
                  <a:pt x="2231118" y="2898567"/>
                </a:lnTo>
                <a:lnTo>
                  <a:pt x="2301284" y="2873675"/>
                </a:lnTo>
                <a:lnTo>
                  <a:pt x="2374145" y="2850039"/>
                </a:lnTo>
                <a:lnTo>
                  <a:pt x="2411663" y="2838756"/>
                </a:lnTo>
                <a:lnTo>
                  <a:pt x="2449947" y="2827862"/>
                </a:lnTo>
                <a:lnTo>
                  <a:pt x="2489028" y="2817383"/>
                </a:lnTo>
                <a:lnTo>
                  <a:pt x="2528936" y="2807345"/>
                </a:lnTo>
                <a:lnTo>
                  <a:pt x="2569701" y="2797771"/>
                </a:lnTo>
                <a:lnTo>
                  <a:pt x="2611355" y="2788688"/>
                </a:lnTo>
                <a:lnTo>
                  <a:pt x="2653928" y="2780121"/>
                </a:lnTo>
                <a:lnTo>
                  <a:pt x="2697451" y="2772094"/>
                </a:lnTo>
                <a:lnTo>
                  <a:pt x="2741954" y="2764634"/>
                </a:lnTo>
                <a:lnTo>
                  <a:pt x="2787468" y="2757764"/>
                </a:lnTo>
                <a:lnTo>
                  <a:pt x="2834024" y="2751511"/>
                </a:lnTo>
                <a:lnTo>
                  <a:pt x="2881652" y="2745899"/>
                </a:lnTo>
                <a:lnTo>
                  <a:pt x="2930383" y="2740953"/>
                </a:lnTo>
                <a:lnTo>
                  <a:pt x="2980247" y="2736700"/>
                </a:lnTo>
                <a:lnTo>
                  <a:pt x="3031276" y="2733163"/>
                </a:lnTo>
                <a:lnTo>
                  <a:pt x="3083499" y="2730369"/>
                </a:lnTo>
                <a:lnTo>
                  <a:pt x="3136947" y="2728341"/>
                </a:lnTo>
                <a:lnTo>
                  <a:pt x="3191652" y="2727107"/>
                </a:lnTo>
                <a:lnTo>
                  <a:pt x="3247644" y="2726690"/>
                </a:lnTo>
                <a:lnTo>
                  <a:pt x="3247644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16939" y="766394"/>
            <a:ext cx="2659380" cy="1068705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12700" marR="5080">
              <a:lnSpc>
                <a:spcPts val="3890"/>
              </a:lnSpc>
              <a:spcBef>
                <a:spcPts val="590"/>
              </a:spcBef>
            </a:pPr>
            <a:r>
              <a:rPr sz="3600" b="0" spc="-30" dirty="0">
                <a:solidFill>
                  <a:srgbClr val="FFFFFF"/>
                </a:solidFill>
                <a:latin typeface="Calibri Light"/>
                <a:cs typeface="Calibri Light"/>
              </a:rPr>
              <a:t>Organizational </a:t>
            </a:r>
            <a:r>
              <a:rPr sz="3600" b="0" spc="-10" dirty="0">
                <a:solidFill>
                  <a:srgbClr val="FFFFFF"/>
                </a:solidFill>
                <a:latin typeface="Calibri Light"/>
                <a:cs typeface="Calibri Light"/>
              </a:rPr>
              <a:t>Chart</a:t>
            </a:r>
            <a:endParaRPr sz="3600">
              <a:latin typeface="Calibri Light"/>
              <a:cs typeface="Calibri Light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6019800" y="399288"/>
            <a:ext cx="1935480" cy="1580514"/>
            <a:chOff x="6019800" y="399288"/>
            <a:chExt cx="1935480" cy="1580514"/>
          </a:xfrm>
        </p:grpSpPr>
        <p:sp>
          <p:nvSpPr>
            <p:cNvPr id="6" name="object 6"/>
            <p:cNvSpPr/>
            <p:nvPr/>
          </p:nvSpPr>
          <p:spPr>
            <a:xfrm>
              <a:off x="6987539" y="1511807"/>
              <a:ext cx="0" cy="467995"/>
            </a:xfrm>
            <a:custGeom>
              <a:avLst/>
              <a:gdLst/>
              <a:ahLst/>
              <a:cxnLst/>
              <a:rect l="l" t="t" r="r" b="b"/>
              <a:pathLst>
                <a:path h="467994">
                  <a:moveTo>
                    <a:pt x="0" y="0"/>
                  </a:moveTo>
                  <a:lnTo>
                    <a:pt x="0" y="467487"/>
                  </a:lnTo>
                </a:path>
              </a:pathLst>
            </a:custGeom>
            <a:ln w="12700">
              <a:solidFill>
                <a:srgbClr val="3458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019800" y="399288"/>
              <a:ext cx="1935480" cy="1001394"/>
            </a:xfrm>
            <a:custGeom>
              <a:avLst/>
              <a:gdLst/>
              <a:ahLst/>
              <a:cxnLst/>
              <a:rect l="l" t="t" r="r" b="b"/>
              <a:pathLst>
                <a:path w="1935479" h="1001394">
                  <a:moveTo>
                    <a:pt x="1935479" y="0"/>
                  </a:moveTo>
                  <a:lnTo>
                    <a:pt x="0" y="0"/>
                  </a:lnTo>
                  <a:lnTo>
                    <a:pt x="0" y="1001268"/>
                  </a:lnTo>
                  <a:lnTo>
                    <a:pt x="1935479" y="1001268"/>
                  </a:lnTo>
                  <a:lnTo>
                    <a:pt x="1935479" y="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019800" y="399288"/>
              <a:ext cx="1935480" cy="1001394"/>
            </a:xfrm>
            <a:custGeom>
              <a:avLst/>
              <a:gdLst/>
              <a:ahLst/>
              <a:cxnLst/>
              <a:rect l="l" t="t" r="r" b="b"/>
              <a:pathLst>
                <a:path w="1935479" h="1001394">
                  <a:moveTo>
                    <a:pt x="0" y="1001268"/>
                  </a:moveTo>
                  <a:lnTo>
                    <a:pt x="1935479" y="1001268"/>
                  </a:lnTo>
                  <a:lnTo>
                    <a:pt x="1935479" y="0"/>
                  </a:lnTo>
                  <a:lnTo>
                    <a:pt x="0" y="0"/>
                  </a:lnTo>
                  <a:lnTo>
                    <a:pt x="0" y="1001268"/>
                  </a:lnTo>
                  <a:close/>
                </a:path>
              </a:pathLst>
            </a:custGeom>
            <a:ln w="1269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6485001" y="484378"/>
            <a:ext cx="1006475" cy="64008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 indent="28575">
              <a:lnSpc>
                <a:spcPts val="2320"/>
              </a:lnSpc>
              <a:spcBef>
                <a:spcPts val="340"/>
              </a:spcBef>
            </a:pPr>
            <a:r>
              <a:rPr sz="2100" dirty="0">
                <a:solidFill>
                  <a:srgbClr val="FFFFFF"/>
                </a:solidFill>
                <a:latin typeface="Calibri"/>
                <a:cs typeface="Calibri"/>
              </a:rPr>
              <a:t>Board</a:t>
            </a:r>
            <a:r>
              <a:rPr sz="21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100" spc="-25" dirty="0">
                <a:solidFill>
                  <a:srgbClr val="FFFFFF"/>
                </a:solidFill>
                <a:latin typeface="Calibri"/>
                <a:cs typeface="Calibri"/>
              </a:rPr>
              <a:t>of Directors</a:t>
            </a:r>
            <a:endParaRPr sz="210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6406896" y="1178052"/>
            <a:ext cx="1742439" cy="334010"/>
          </a:xfrm>
          <a:custGeom>
            <a:avLst/>
            <a:gdLst/>
            <a:ahLst/>
            <a:cxnLst/>
            <a:rect l="l" t="t" r="r" b="b"/>
            <a:pathLst>
              <a:path w="1742440" h="334009">
                <a:moveTo>
                  <a:pt x="1741931" y="0"/>
                </a:moveTo>
                <a:lnTo>
                  <a:pt x="0" y="0"/>
                </a:lnTo>
                <a:lnTo>
                  <a:pt x="0" y="333756"/>
                </a:lnTo>
                <a:lnTo>
                  <a:pt x="1741931" y="333756"/>
                </a:lnTo>
                <a:lnTo>
                  <a:pt x="1741931" y="0"/>
                </a:lnTo>
                <a:close/>
              </a:path>
            </a:pathLst>
          </a:custGeom>
          <a:solidFill>
            <a:srgbClr val="FFFFFF">
              <a:alpha val="9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6406896" y="1178052"/>
            <a:ext cx="1742439" cy="334010"/>
          </a:xfrm>
          <a:prstGeom prst="rect">
            <a:avLst/>
          </a:prstGeom>
          <a:solidFill>
            <a:srgbClr val="FFFFFF">
              <a:alpha val="90194"/>
            </a:srgbClr>
          </a:solidFill>
          <a:ln w="12700">
            <a:solidFill>
              <a:srgbClr val="4471C4"/>
            </a:solidFill>
          </a:ln>
        </p:spPr>
        <p:txBody>
          <a:bodyPr vert="horz" wrap="square" lIns="0" tIns="30480" rIns="0" bIns="0" rtlCol="0">
            <a:spAutoFit/>
          </a:bodyPr>
          <a:lstStyle/>
          <a:p>
            <a:pPr marL="64769">
              <a:lnSpc>
                <a:spcPct val="100000"/>
              </a:lnSpc>
              <a:spcBef>
                <a:spcPts val="240"/>
              </a:spcBef>
            </a:pPr>
            <a:r>
              <a:rPr sz="1500" spc="-10" dirty="0">
                <a:latin typeface="Calibri"/>
                <a:cs typeface="Calibri"/>
              </a:rPr>
              <a:t>Executive</a:t>
            </a:r>
            <a:r>
              <a:rPr sz="1500" spc="-35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Committee</a:t>
            </a:r>
            <a:endParaRPr sz="1500">
              <a:latin typeface="Calibri"/>
              <a:cs typeface="Calibri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3418078" y="1973326"/>
            <a:ext cx="4737100" cy="4175125"/>
            <a:chOff x="3418078" y="1973326"/>
            <a:chExt cx="4737100" cy="4175125"/>
          </a:xfrm>
        </p:grpSpPr>
        <p:sp>
          <p:nvSpPr>
            <p:cNvPr id="13" name="object 13"/>
            <p:cNvSpPr/>
            <p:nvPr/>
          </p:nvSpPr>
          <p:spPr>
            <a:xfrm>
              <a:off x="6019800" y="1979676"/>
              <a:ext cx="1935480" cy="1001394"/>
            </a:xfrm>
            <a:custGeom>
              <a:avLst/>
              <a:gdLst/>
              <a:ahLst/>
              <a:cxnLst/>
              <a:rect l="l" t="t" r="r" b="b"/>
              <a:pathLst>
                <a:path w="1935479" h="1001394">
                  <a:moveTo>
                    <a:pt x="1935479" y="0"/>
                  </a:moveTo>
                  <a:lnTo>
                    <a:pt x="0" y="0"/>
                  </a:lnTo>
                  <a:lnTo>
                    <a:pt x="0" y="1001268"/>
                  </a:lnTo>
                  <a:lnTo>
                    <a:pt x="1935479" y="1001268"/>
                  </a:lnTo>
                  <a:lnTo>
                    <a:pt x="1935479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6019800" y="1979676"/>
              <a:ext cx="1935480" cy="1001394"/>
            </a:xfrm>
            <a:custGeom>
              <a:avLst/>
              <a:gdLst/>
              <a:ahLst/>
              <a:cxnLst/>
              <a:rect l="l" t="t" r="r" b="b"/>
              <a:pathLst>
                <a:path w="1935479" h="1001394">
                  <a:moveTo>
                    <a:pt x="0" y="1001268"/>
                  </a:moveTo>
                  <a:lnTo>
                    <a:pt x="1935479" y="1001268"/>
                  </a:lnTo>
                  <a:lnTo>
                    <a:pt x="1935479" y="0"/>
                  </a:lnTo>
                  <a:lnTo>
                    <a:pt x="0" y="0"/>
                  </a:lnTo>
                  <a:lnTo>
                    <a:pt x="0" y="1001268"/>
                  </a:lnTo>
                  <a:close/>
                </a:path>
              </a:pathLst>
            </a:custGeom>
            <a:ln w="1269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6406896" y="2758440"/>
              <a:ext cx="1742439" cy="334010"/>
            </a:xfrm>
            <a:custGeom>
              <a:avLst/>
              <a:gdLst/>
              <a:ahLst/>
              <a:cxnLst/>
              <a:rect l="l" t="t" r="r" b="b"/>
              <a:pathLst>
                <a:path w="1742440" h="334010">
                  <a:moveTo>
                    <a:pt x="1741931" y="0"/>
                  </a:moveTo>
                  <a:lnTo>
                    <a:pt x="0" y="0"/>
                  </a:lnTo>
                  <a:lnTo>
                    <a:pt x="0" y="333755"/>
                  </a:lnTo>
                  <a:lnTo>
                    <a:pt x="1741931" y="333755"/>
                  </a:lnTo>
                  <a:lnTo>
                    <a:pt x="1741931" y="0"/>
                  </a:lnTo>
                  <a:close/>
                </a:path>
              </a:pathLst>
            </a:custGeom>
            <a:solidFill>
              <a:srgbClr val="FFFFFF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6406896" y="2758440"/>
              <a:ext cx="1742439" cy="334010"/>
            </a:xfrm>
            <a:custGeom>
              <a:avLst/>
              <a:gdLst/>
              <a:ahLst/>
              <a:cxnLst/>
              <a:rect l="l" t="t" r="r" b="b"/>
              <a:pathLst>
                <a:path w="1742440" h="334010">
                  <a:moveTo>
                    <a:pt x="0" y="333755"/>
                  </a:moveTo>
                  <a:lnTo>
                    <a:pt x="1741931" y="333755"/>
                  </a:lnTo>
                  <a:lnTo>
                    <a:pt x="1741931" y="0"/>
                  </a:lnTo>
                  <a:lnTo>
                    <a:pt x="0" y="0"/>
                  </a:lnTo>
                  <a:lnTo>
                    <a:pt x="0" y="333755"/>
                  </a:lnTo>
                  <a:close/>
                </a:path>
              </a:pathLst>
            </a:custGeom>
            <a:ln w="12700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24428" y="5140452"/>
              <a:ext cx="1935480" cy="1001394"/>
            </a:xfrm>
            <a:custGeom>
              <a:avLst/>
              <a:gdLst/>
              <a:ahLst/>
              <a:cxnLst/>
              <a:rect l="l" t="t" r="r" b="b"/>
              <a:pathLst>
                <a:path w="1935479" h="1001395">
                  <a:moveTo>
                    <a:pt x="1935479" y="0"/>
                  </a:moveTo>
                  <a:lnTo>
                    <a:pt x="0" y="0"/>
                  </a:lnTo>
                  <a:lnTo>
                    <a:pt x="0" y="1001268"/>
                  </a:lnTo>
                  <a:lnTo>
                    <a:pt x="1935479" y="1001268"/>
                  </a:lnTo>
                  <a:lnTo>
                    <a:pt x="1935479" y="0"/>
                  </a:lnTo>
                  <a:close/>
                </a:path>
              </a:pathLst>
            </a:custGeom>
            <a:solidFill>
              <a:srgbClr val="9900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424428" y="5140452"/>
              <a:ext cx="1935480" cy="1001394"/>
            </a:xfrm>
            <a:custGeom>
              <a:avLst/>
              <a:gdLst/>
              <a:ahLst/>
              <a:cxnLst/>
              <a:rect l="l" t="t" r="r" b="b"/>
              <a:pathLst>
                <a:path w="1935479" h="1001395">
                  <a:moveTo>
                    <a:pt x="0" y="1001268"/>
                  </a:moveTo>
                  <a:lnTo>
                    <a:pt x="1935479" y="1001268"/>
                  </a:lnTo>
                  <a:lnTo>
                    <a:pt x="1935479" y="0"/>
                  </a:lnTo>
                  <a:lnTo>
                    <a:pt x="0" y="0"/>
                  </a:lnTo>
                  <a:lnTo>
                    <a:pt x="0" y="1001268"/>
                  </a:lnTo>
                  <a:close/>
                </a:path>
              </a:pathLst>
            </a:custGeom>
            <a:ln w="1269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3512565" y="5373420"/>
            <a:ext cx="1759585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dirty="0">
                <a:solidFill>
                  <a:srgbClr val="FFFFFF"/>
                </a:solidFill>
                <a:latin typeface="Calibri"/>
                <a:cs typeface="Calibri"/>
              </a:rPr>
              <a:t>Donor</a:t>
            </a:r>
            <a:r>
              <a:rPr sz="21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100" spc="-10" dirty="0">
                <a:solidFill>
                  <a:srgbClr val="FFFFFF"/>
                </a:solidFill>
                <a:latin typeface="Calibri"/>
                <a:cs typeface="Calibri"/>
              </a:rPr>
              <a:t>Relations</a:t>
            </a:r>
            <a:endParaRPr sz="2100" dirty="0">
              <a:latin typeface="Calibri"/>
              <a:cs typeface="Calibri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3811523" y="5919215"/>
            <a:ext cx="1742439" cy="334010"/>
          </a:xfrm>
          <a:custGeom>
            <a:avLst/>
            <a:gdLst/>
            <a:ahLst/>
            <a:cxnLst/>
            <a:rect l="l" t="t" r="r" b="b"/>
            <a:pathLst>
              <a:path w="1742439" h="334010">
                <a:moveTo>
                  <a:pt x="1741931" y="0"/>
                </a:moveTo>
                <a:lnTo>
                  <a:pt x="0" y="0"/>
                </a:lnTo>
                <a:lnTo>
                  <a:pt x="0" y="333756"/>
                </a:lnTo>
                <a:lnTo>
                  <a:pt x="1741931" y="333756"/>
                </a:lnTo>
                <a:lnTo>
                  <a:pt x="1741931" y="0"/>
                </a:lnTo>
                <a:close/>
              </a:path>
            </a:pathLst>
          </a:custGeom>
          <a:solidFill>
            <a:srgbClr val="FFFFFF">
              <a:alpha val="9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3811523" y="5919215"/>
            <a:ext cx="1742439" cy="294953"/>
          </a:xfrm>
          <a:prstGeom prst="rect">
            <a:avLst/>
          </a:prstGeom>
          <a:solidFill>
            <a:srgbClr val="FFFFFF">
              <a:alpha val="90194"/>
            </a:srgbClr>
          </a:solidFill>
          <a:ln w="12700">
            <a:solidFill>
              <a:srgbClr val="4471C4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589915" algn="l">
              <a:lnSpc>
                <a:spcPts val="2335"/>
              </a:lnSpc>
            </a:pPr>
            <a:r>
              <a:rPr sz="2100" dirty="0">
                <a:latin typeface="Calibri"/>
                <a:cs typeface="Calibri"/>
              </a:rPr>
              <a:t>Liz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Forster</a:t>
            </a:r>
            <a:endParaRPr sz="2100" dirty="0">
              <a:latin typeface="Calibri"/>
              <a:cs typeface="Calibri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6013450" y="5134102"/>
            <a:ext cx="1948180" cy="1014094"/>
            <a:chOff x="6013450" y="5134102"/>
            <a:chExt cx="1948180" cy="1014094"/>
          </a:xfrm>
        </p:grpSpPr>
        <p:sp>
          <p:nvSpPr>
            <p:cNvPr id="23" name="object 23"/>
            <p:cNvSpPr/>
            <p:nvPr/>
          </p:nvSpPr>
          <p:spPr>
            <a:xfrm>
              <a:off x="6019800" y="5140452"/>
              <a:ext cx="1935480" cy="1001394"/>
            </a:xfrm>
            <a:custGeom>
              <a:avLst/>
              <a:gdLst/>
              <a:ahLst/>
              <a:cxnLst/>
              <a:rect l="l" t="t" r="r" b="b"/>
              <a:pathLst>
                <a:path w="1935479" h="1001395">
                  <a:moveTo>
                    <a:pt x="1935479" y="0"/>
                  </a:moveTo>
                  <a:lnTo>
                    <a:pt x="0" y="0"/>
                  </a:lnTo>
                  <a:lnTo>
                    <a:pt x="0" y="1001268"/>
                  </a:lnTo>
                  <a:lnTo>
                    <a:pt x="1935479" y="1001268"/>
                  </a:lnTo>
                  <a:lnTo>
                    <a:pt x="1935479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6019800" y="5140452"/>
              <a:ext cx="1935480" cy="1001394"/>
            </a:xfrm>
            <a:custGeom>
              <a:avLst/>
              <a:gdLst/>
              <a:ahLst/>
              <a:cxnLst/>
              <a:rect l="l" t="t" r="r" b="b"/>
              <a:pathLst>
                <a:path w="1935479" h="1001395">
                  <a:moveTo>
                    <a:pt x="0" y="1001268"/>
                  </a:moveTo>
                  <a:lnTo>
                    <a:pt x="1935479" y="1001268"/>
                  </a:lnTo>
                  <a:lnTo>
                    <a:pt x="1935479" y="0"/>
                  </a:lnTo>
                  <a:lnTo>
                    <a:pt x="0" y="0"/>
                  </a:lnTo>
                  <a:lnTo>
                    <a:pt x="0" y="1001268"/>
                  </a:lnTo>
                  <a:close/>
                </a:path>
              </a:pathLst>
            </a:custGeom>
            <a:ln w="1269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6344792" y="5226811"/>
            <a:ext cx="1287145" cy="640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2420"/>
              </a:lnSpc>
              <a:spcBef>
                <a:spcPts val="100"/>
              </a:spcBef>
            </a:pPr>
            <a:r>
              <a:rPr sz="2100" spc="-10" dirty="0">
                <a:solidFill>
                  <a:srgbClr val="FFFFFF"/>
                </a:solidFill>
                <a:latin typeface="Calibri"/>
                <a:cs typeface="Calibri"/>
              </a:rPr>
              <a:t>Community</a:t>
            </a:r>
            <a:endParaRPr sz="2100">
              <a:latin typeface="Calibri"/>
              <a:cs typeface="Calibri"/>
            </a:endParaRPr>
          </a:p>
          <a:p>
            <a:pPr algn="ctr">
              <a:lnSpc>
                <a:spcPts val="2420"/>
              </a:lnSpc>
            </a:pPr>
            <a:r>
              <a:rPr sz="2100" spc="-10" dirty="0">
                <a:solidFill>
                  <a:srgbClr val="FFFFFF"/>
                </a:solidFill>
                <a:latin typeface="Calibri"/>
                <a:cs typeface="Calibri"/>
              </a:rPr>
              <a:t>Impact</a:t>
            </a:r>
            <a:endParaRPr sz="2100">
              <a:latin typeface="Calibri"/>
              <a:cs typeface="Calibri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6406896" y="5919215"/>
            <a:ext cx="1742439" cy="334010"/>
          </a:xfrm>
          <a:custGeom>
            <a:avLst/>
            <a:gdLst/>
            <a:ahLst/>
            <a:cxnLst/>
            <a:rect l="l" t="t" r="r" b="b"/>
            <a:pathLst>
              <a:path w="1742440" h="334010">
                <a:moveTo>
                  <a:pt x="1741931" y="0"/>
                </a:moveTo>
                <a:lnTo>
                  <a:pt x="0" y="0"/>
                </a:lnTo>
                <a:lnTo>
                  <a:pt x="0" y="333756"/>
                </a:lnTo>
                <a:lnTo>
                  <a:pt x="1741931" y="333756"/>
                </a:lnTo>
                <a:lnTo>
                  <a:pt x="1741931" y="0"/>
                </a:lnTo>
                <a:close/>
              </a:path>
            </a:pathLst>
          </a:custGeom>
          <a:solidFill>
            <a:srgbClr val="FFFFFF">
              <a:alpha val="9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6406896" y="5919215"/>
            <a:ext cx="1742439" cy="589905"/>
          </a:xfrm>
          <a:prstGeom prst="rect">
            <a:avLst/>
          </a:prstGeom>
          <a:solidFill>
            <a:srgbClr val="FFFFFF">
              <a:alpha val="90194"/>
            </a:srgbClr>
          </a:solidFill>
          <a:ln w="12700">
            <a:solidFill>
              <a:srgbClr val="4471C4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396875" algn="l">
              <a:lnSpc>
                <a:spcPts val="2335"/>
              </a:lnSpc>
            </a:pPr>
            <a:r>
              <a:rPr lang="en-US" sz="2100" dirty="0">
                <a:latin typeface="Calibri"/>
                <a:cs typeface="Calibri"/>
              </a:rPr>
              <a:t>Ray </a:t>
            </a:r>
            <a:r>
              <a:rPr lang="en-US" sz="2100" dirty="0" err="1">
                <a:latin typeface="Calibri"/>
                <a:cs typeface="Calibri"/>
              </a:rPr>
              <a:t>Pagenkopf</a:t>
            </a:r>
            <a:endParaRPr sz="2100" dirty="0">
              <a:latin typeface="Calibri"/>
              <a:cs typeface="Calibri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8610345" y="5134102"/>
            <a:ext cx="1946910" cy="1014094"/>
            <a:chOff x="8610345" y="5134102"/>
            <a:chExt cx="1946910" cy="1014094"/>
          </a:xfrm>
        </p:grpSpPr>
        <p:sp>
          <p:nvSpPr>
            <p:cNvPr id="29" name="object 29"/>
            <p:cNvSpPr/>
            <p:nvPr/>
          </p:nvSpPr>
          <p:spPr>
            <a:xfrm>
              <a:off x="8616695" y="5140452"/>
              <a:ext cx="1934210" cy="1001394"/>
            </a:xfrm>
            <a:custGeom>
              <a:avLst/>
              <a:gdLst/>
              <a:ahLst/>
              <a:cxnLst/>
              <a:rect l="l" t="t" r="r" b="b"/>
              <a:pathLst>
                <a:path w="1934209" h="1001395">
                  <a:moveTo>
                    <a:pt x="1933955" y="0"/>
                  </a:moveTo>
                  <a:lnTo>
                    <a:pt x="0" y="0"/>
                  </a:lnTo>
                  <a:lnTo>
                    <a:pt x="0" y="1001268"/>
                  </a:lnTo>
                  <a:lnTo>
                    <a:pt x="1933955" y="1001268"/>
                  </a:lnTo>
                  <a:lnTo>
                    <a:pt x="1933955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8616695" y="5140452"/>
              <a:ext cx="1934210" cy="1001394"/>
            </a:xfrm>
            <a:custGeom>
              <a:avLst/>
              <a:gdLst/>
              <a:ahLst/>
              <a:cxnLst/>
              <a:rect l="l" t="t" r="r" b="b"/>
              <a:pathLst>
                <a:path w="1934209" h="1001395">
                  <a:moveTo>
                    <a:pt x="0" y="1001268"/>
                  </a:moveTo>
                  <a:lnTo>
                    <a:pt x="1933955" y="1001268"/>
                  </a:lnTo>
                  <a:lnTo>
                    <a:pt x="1933955" y="0"/>
                  </a:lnTo>
                  <a:lnTo>
                    <a:pt x="0" y="0"/>
                  </a:lnTo>
                  <a:lnTo>
                    <a:pt x="0" y="1001268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31"/>
          <p:cNvSpPr txBox="1"/>
          <p:nvPr/>
        </p:nvSpPr>
        <p:spPr>
          <a:xfrm>
            <a:off x="8660383" y="5226811"/>
            <a:ext cx="1847850" cy="640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4620">
              <a:lnSpc>
                <a:spcPts val="2420"/>
              </a:lnSpc>
              <a:spcBef>
                <a:spcPts val="100"/>
              </a:spcBef>
            </a:pPr>
            <a:r>
              <a:rPr sz="2100" spc="-10" dirty="0">
                <a:solidFill>
                  <a:srgbClr val="FFFFFF"/>
                </a:solidFill>
                <a:latin typeface="Calibri"/>
                <a:cs typeface="Calibri"/>
              </a:rPr>
              <a:t>Marketing</a:t>
            </a:r>
            <a:r>
              <a:rPr sz="21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100" spc="-25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endParaRPr sz="2100">
              <a:latin typeface="Calibri"/>
              <a:cs typeface="Calibri"/>
            </a:endParaRPr>
          </a:p>
          <a:p>
            <a:pPr marL="12700">
              <a:lnSpc>
                <a:spcPts val="2420"/>
              </a:lnSpc>
            </a:pPr>
            <a:r>
              <a:rPr sz="2100" spc="-10" dirty="0">
                <a:solidFill>
                  <a:srgbClr val="FFFFFF"/>
                </a:solidFill>
                <a:latin typeface="Calibri"/>
                <a:cs typeface="Calibri"/>
              </a:rPr>
              <a:t>Communications</a:t>
            </a:r>
            <a:endParaRPr sz="2100">
              <a:latin typeface="Calibri"/>
              <a:cs typeface="Calibri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9002268" y="5919215"/>
            <a:ext cx="1742439" cy="334010"/>
          </a:xfrm>
          <a:custGeom>
            <a:avLst/>
            <a:gdLst/>
            <a:ahLst/>
            <a:cxnLst/>
            <a:rect l="l" t="t" r="r" b="b"/>
            <a:pathLst>
              <a:path w="1742440" h="334010">
                <a:moveTo>
                  <a:pt x="1741931" y="0"/>
                </a:moveTo>
                <a:lnTo>
                  <a:pt x="0" y="0"/>
                </a:lnTo>
                <a:lnTo>
                  <a:pt x="0" y="333756"/>
                </a:lnTo>
                <a:lnTo>
                  <a:pt x="1741931" y="333756"/>
                </a:lnTo>
                <a:lnTo>
                  <a:pt x="1741931" y="0"/>
                </a:lnTo>
                <a:close/>
              </a:path>
            </a:pathLst>
          </a:custGeom>
          <a:solidFill>
            <a:srgbClr val="FFFFFF">
              <a:alpha val="9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9002268" y="5919215"/>
            <a:ext cx="1742439" cy="334010"/>
          </a:xfrm>
          <a:prstGeom prst="rect">
            <a:avLst/>
          </a:prstGeom>
          <a:solidFill>
            <a:srgbClr val="FFFFFF">
              <a:alpha val="90194"/>
            </a:srgbClr>
          </a:solidFill>
          <a:ln w="12700">
            <a:solidFill>
              <a:srgbClr val="4471C4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4769">
              <a:lnSpc>
                <a:spcPts val="2235"/>
              </a:lnSpc>
            </a:pPr>
            <a:r>
              <a:rPr sz="1900" dirty="0">
                <a:latin typeface="Calibri"/>
                <a:cs typeface="Calibri"/>
              </a:rPr>
              <a:t>Laura</a:t>
            </a:r>
            <a:r>
              <a:rPr sz="1900" spc="-8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Giammttei</a:t>
            </a:r>
            <a:endParaRPr sz="1900">
              <a:latin typeface="Calibri"/>
              <a:cs typeface="Calibri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891791" y="5142802"/>
            <a:ext cx="1934210" cy="1001394"/>
          </a:xfrm>
          <a:custGeom>
            <a:avLst/>
            <a:gdLst/>
            <a:ahLst/>
            <a:cxnLst/>
            <a:rect l="l" t="t" r="r" b="b"/>
            <a:pathLst>
              <a:path w="1934209" h="1001395">
                <a:moveTo>
                  <a:pt x="1933955" y="0"/>
                </a:moveTo>
                <a:lnTo>
                  <a:pt x="0" y="0"/>
                </a:lnTo>
                <a:lnTo>
                  <a:pt x="0" y="1001268"/>
                </a:lnTo>
                <a:lnTo>
                  <a:pt x="1933955" y="1001268"/>
                </a:lnTo>
                <a:lnTo>
                  <a:pt x="1933955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4891532" y="2064841"/>
            <a:ext cx="3220720" cy="9874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84325">
              <a:lnSpc>
                <a:spcPts val="2420"/>
              </a:lnSpc>
              <a:spcBef>
                <a:spcPts val="100"/>
              </a:spcBef>
            </a:pPr>
            <a:r>
              <a:rPr sz="2100" spc="-10" dirty="0">
                <a:solidFill>
                  <a:srgbClr val="FFFFFF"/>
                </a:solidFill>
                <a:latin typeface="Calibri"/>
                <a:cs typeface="Calibri"/>
              </a:rPr>
              <a:t>Executive</a:t>
            </a:r>
            <a:endParaRPr sz="2100" dirty="0">
              <a:latin typeface="Calibri"/>
              <a:cs typeface="Calibri"/>
            </a:endParaRPr>
          </a:p>
          <a:p>
            <a:pPr marL="1656080">
              <a:lnSpc>
                <a:spcPts val="2420"/>
              </a:lnSpc>
            </a:pPr>
            <a:r>
              <a:rPr sz="2100" spc="-10" dirty="0">
                <a:solidFill>
                  <a:srgbClr val="FFFFFF"/>
                </a:solidFill>
                <a:latin typeface="Calibri"/>
                <a:cs typeface="Calibri"/>
              </a:rPr>
              <a:t>Director</a:t>
            </a:r>
            <a:endParaRPr sz="2100" dirty="0">
              <a:latin typeface="Calibri"/>
              <a:cs typeface="Calibri"/>
            </a:endParaRPr>
          </a:p>
          <a:p>
            <a:pPr marL="1571625">
              <a:lnSpc>
                <a:spcPct val="100000"/>
              </a:lnSpc>
              <a:spcBef>
                <a:spcPts val="400"/>
              </a:spcBef>
            </a:pPr>
            <a:r>
              <a:rPr sz="2000" dirty="0">
                <a:latin typeface="Calibri"/>
                <a:cs typeface="Calibri"/>
              </a:rPr>
              <a:t>Georgina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30" dirty="0">
                <a:latin typeface="Calibri"/>
                <a:cs typeface="Calibri"/>
              </a:rPr>
              <a:t>Tegart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1278886" y="5921566"/>
            <a:ext cx="1740535" cy="334010"/>
          </a:xfrm>
          <a:custGeom>
            <a:avLst/>
            <a:gdLst/>
            <a:ahLst/>
            <a:cxnLst/>
            <a:rect l="l" t="t" r="r" b="b"/>
            <a:pathLst>
              <a:path w="1740534" h="334010">
                <a:moveTo>
                  <a:pt x="1740407" y="0"/>
                </a:moveTo>
                <a:lnTo>
                  <a:pt x="0" y="0"/>
                </a:lnTo>
                <a:lnTo>
                  <a:pt x="0" y="333756"/>
                </a:lnTo>
                <a:lnTo>
                  <a:pt x="1740407" y="333756"/>
                </a:lnTo>
                <a:lnTo>
                  <a:pt x="1740407" y="0"/>
                </a:lnTo>
                <a:close/>
              </a:path>
            </a:pathLst>
          </a:custGeom>
          <a:solidFill>
            <a:srgbClr val="FFFFFF">
              <a:alpha val="9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1278886" y="5921566"/>
            <a:ext cx="1740535" cy="294953"/>
          </a:xfrm>
          <a:prstGeom prst="rect">
            <a:avLst/>
          </a:prstGeom>
          <a:solidFill>
            <a:srgbClr val="FFFFFF">
              <a:alpha val="90194"/>
            </a:srgbClr>
          </a:solidFill>
          <a:ln w="12700">
            <a:solidFill>
              <a:srgbClr val="4471C4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330"/>
              </a:lnSpc>
            </a:pPr>
            <a:r>
              <a:rPr lang="en-US" sz="2100" spc="-25" dirty="0">
                <a:latin typeface="Calibri"/>
                <a:cs typeface="Calibri"/>
              </a:rPr>
              <a:t>Amber Lenz</a:t>
            </a:r>
            <a:endParaRPr sz="2100" dirty="0">
              <a:latin typeface="Calibri"/>
              <a:cs typeface="Calibri"/>
            </a:endParaRPr>
          </a:p>
        </p:txBody>
      </p:sp>
      <p:sp>
        <p:nvSpPr>
          <p:cNvPr id="39" name="object 19">
            <a:extLst>
              <a:ext uri="{FF2B5EF4-FFF2-40B4-BE49-F238E27FC236}">
                <a16:creationId xmlns:a16="http://schemas.microsoft.com/office/drawing/2014/main" id="{F0AFA1B4-D5F9-0974-1A98-54F511044EE9}"/>
              </a:ext>
            </a:extLst>
          </p:cNvPr>
          <p:cNvSpPr txBox="1"/>
          <p:nvPr/>
        </p:nvSpPr>
        <p:spPr>
          <a:xfrm>
            <a:off x="975359" y="5265952"/>
            <a:ext cx="1759585" cy="659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2100" dirty="0">
                <a:solidFill>
                  <a:srgbClr val="FFFFFF"/>
                </a:solidFill>
                <a:latin typeface="Calibri"/>
                <a:cs typeface="Calibri"/>
              </a:rPr>
              <a:t>Administrative Assistant</a:t>
            </a:r>
            <a:endParaRPr sz="2100" dirty="0">
              <a:latin typeface="Calibri"/>
              <a:cs typeface="Calibri"/>
            </a:endParaRP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07385D7F-E65E-992F-505D-03A340B9A160}"/>
              </a:ext>
            </a:extLst>
          </p:cNvPr>
          <p:cNvCxnSpPr/>
          <p:nvPr/>
        </p:nvCxnSpPr>
        <p:spPr>
          <a:xfrm flipV="1">
            <a:off x="1855151" y="4876800"/>
            <a:ext cx="0" cy="2636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667837B0-6228-9B36-3651-9D411274B3C4}"/>
              </a:ext>
            </a:extLst>
          </p:cNvPr>
          <p:cNvCxnSpPr>
            <a:cxnSpLocks/>
          </p:cNvCxnSpPr>
          <p:nvPr/>
        </p:nvCxnSpPr>
        <p:spPr>
          <a:xfrm>
            <a:off x="6987539" y="3092450"/>
            <a:ext cx="0" cy="17843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FA346EB9-60D1-F7B2-4534-C314DA1EFE3E}"/>
              </a:ext>
            </a:extLst>
          </p:cNvPr>
          <p:cNvCxnSpPr/>
          <p:nvPr/>
        </p:nvCxnSpPr>
        <p:spPr>
          <a:xfrm>
            <a:off x="1855151" y="4876800"/>
            <a:ext cx="76698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AEBA1B9B-E149-4A35-F9B4-289A882C3AAF}"/>
              </a:ext>
            </a:extLst>
          </p:cNvPr>
          <p:cNvCxnSpPr/>
          <p:nvPr/>
        </p:nvCxnSpPr>
        <p:spPr>
          <a:xfrm flipV="1">
            <a:off x="4392168" y="4876800"/>
            <a:ext cx="0" cy="2636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5F046A3C-6FD3-A710-539F-FA632CDF1BAE}"/>
              </a:ext>
            </a:extLst>
          </p:cNvPr>
          <p:cNvCxnSpPr/>
          <p:nvPr/>
        </p:nvCxnSpPr>
        <p:spPr>
          <a:xfrm flipV="1">
            <a:off x="6858000" y="4892802"/>
            <a:ext cx="0" cy="2636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ABB15DBF-10F0-53AF-09B9-2445EC64F284}"/>
              </a:ext>
            </a:extLst>
          </p:cNvPr>
          <p:cNvCxnSpPr/>
          <p:nvPr/>
        </p:nvCxnSpPr>
        <p:spPr>
          <a:xfrm flipV="1">
            <a:off x="9525000" y="4876800"/>
            <a:ext cx="0" cy="2636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object 34">
            <a:extLst>
              <a:ext uri="{FF2B5EF4-FFF2-40B4-BE49-F238E27FC236}">
                <a16:creationId xmlns:a16="http://schemas.microsoft.com/office/drawing/2014/main" id="{25AB1359-2B67-9207-19F1-A888DE99F803}"/>
              </a:ext>
            </a:extLst>
          </p:cNvPr>
          <p:cNvSpPr/>
          <p:nvPr/>
        </p:nvSpPr>
        <p:spPr>
          <a:xfrm>
            <a:off x="3512565" y="3212468"/>
            <a:ext cx="1934210" cy="1001394"/>
          </a:xfrm>
          <a:custGeom>
            <a:avLst/>
            <a:gdLst/>
            <a:ahLst/>
            <a:cxnLst/>
            <a:rect l="l" t="t" r="r" b="b"/>
            <a:pathLst>
              <a:path w="1934209" h="1001395">
                <a:moveTo>
                  <a:pt x="1933955" y="0"/>
                </a:moveTo>
                <a:lnTo>
                  <a:pt x="0" y="0"/>
                </a:lnTo>
                <a:lnTo>
                  <a:pt x="0" y="1001268"/>
                </a:lnTo>
                <a:lnTo>
                  <a:pt x="1933955" y="1001268"/>
                </a:lnTo>
                <a:lnTo>
                  <a:pt x="1933955" y="0"/>
                </a:lnTo>
                <a:close/>
              </a:path>
            </a:pathLst>
          </a:custGeom>
          <a:solidFill>
            <a:srgbClr val="0070C0"/>
          </a:solidFill>
          <a:ln>
            <a:solidFill>
              <a:srgbClr val="7030A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37">
            <a:extLst>
              <a:ext uri="{FF2B5EF4-FFF2-40B4-BE49-F238E27FC236}">
                <a16:creationId xmlns:a16="http://schemas.microsoft.com/office/drawing/2014/main" id="{4C65BB43-21CC-A606-15DB-3E37E59AD587}"/>
              </a:ext>
            </a:extLst>
          </p:cNvPr>
          <p:cNvSpPr txBox="1"/>
          <p:nvPr/>
        </p:nvSpPr>
        <p:spPr>
          <a:xfrm>
            <a:off x="3899660" y="3991232"/>
            <a:ext cx="1740535" cy="294953"/>
          </a:xfrm>
          <a:prstGeom prst="rect">
            <a:avLst/>
          </a:prstGeom>
          <a:solidFill>
            <a:srgbClr val="FFFFFF">
              <a:alpha val="90194"/>
            </a:srgbClr>
          </a:solidFill>
          <a:ln w="12700">
            <a:solidFill>
              <a:srgbClr val="4471C4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330"/>
              </a:lnSpc>
            </a:pPr>
            <a:r>
              <a:rPr lang="en-US" sz="2100" spc="-25" dirty="0">
                <a:latin typeface="Calibri"/>
                <a:cs typeface="Calibri"/>
              </a:rPr>
              <a:t>Dustin Olson</a:t>
            </a:r>
            <a:endParaRPr sz="2100" dirty="0">
              <a:latin typeface="Calibri"/>
              <a:cs typeface="Calibri"/>
            </a:endParaRPr>
          </a:p>
        </p:txBody>
      </p:sp>
      <p:sp>
        <p:nvSpPr>
          <p:cNvPr id="62" name="object 19">
            <a:extLst>
              <a:ext uri="{FF2B5EF4-FFF2-40B4-BE49-F238E27FC236}">
                <a16:creationId xmlns:a16="http://schemas.microsoft.com/office/drawing/2014/main" id="{5349DC0C-C178-93D1-B078-6E5E8DA90846}"/>
              </a:ext>
            </a:extLst>
          </p:cNvPr>
          <p:cNvSpPr txBox="1"/>
          <p:nvPr/>
        </p:nvSpPr>
        <p:spPr>
          <a:xfrm>
            <a:off x="3596133" y="3335618"/>
            <a:ext cx="1759585" cy="659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2100" dirty="0">
                <a:solidFill>
                  <a:srgbClr val="FFFFFF"/>
                </a:solidFill>
                <a:latin typeface="Calibri"/>
                <a:cs typeface="Calibri"/>
              </a:rPr>
              <a:t>Fund Dev. Officer</a:t>
            </a:r>
            <a:endParaRPr sz="2100" dirty="0">
              <a:latin typeface="Calibri"/>
              <a:cs typeface="Calibri"/>
            </a:endParaRPr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54564060-0A0B-3AF0-241C-0F297FB07E19}"/>
              </a:ext>
            </a:extLst>
          </p:cNvPr>
          <p:cNvCxnSpPr>
            <a:cxnSpLocks/>
          </p:cNvCxnSpPr>
          <p:nvPr/>
        </p:nvCxnSpPr>
        <p:spPr>
          <a:xfrm flipH="1">
            <a:off x="5446775" y="3713165"/>
            <a:ext cx="15407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20" dirty="0"/>
              <a:t>STRATEGIC</a:t>
            </a:r>
            <a:r>
              <a:rPr spc="-110" dirty="0"/>
              <a:t> </a:t>
            </a:r>
            <a:r>
              <a:rPr dirty="0"/>
              <a:t>PRIORITIES</a:t>
            </a:r>
            <a:r>
              <a:rPr spc="-125" dirty="0"/>
              <a:t> </a:t>
            </a:r>
            <a:r>
              <a:rPr spc="-10" dirty="0"/>
              <a:t>SUMMARY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957781"/>
            <a:ext cx="4505325" cy="34315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u="sng" dirty="0">
                <a:solidFill>
                  <a:srgbClr val="00AFEF"/>
                </a:solidFill>
                <a:uFill>
                  <a:solidFill>
                    <a:srgbClr val="00AFEF"/>
                  </a:solidFill>
                </a:uFill>
                <a:latin typeface="Arial"/>
                <a:cs typeface="Arial"/>
              </a:rPr>
              <a:t>Community</a:t>
            </a:r>
            <a:r>
              <a:rPr sz="2200" b="1" u="sng" spc="-125" dirty="0">
                <a:solidFill>
                  <a:srgbClr val="00AFEF"/>
                </a:solidFill>
                <a:uFill>
                  <a:solidFill>
                    <a:srgbClr val="00AFEF"/>
                  </a:solidFill>
                </a:uFill>
                <a:latin typeface="Arial"/>
                <a:cs typeface="Arial"/>
              </a:rPr>
              <a:t> </a:t>
            </a:r>
            <a:r>
              <a:rPr sz="2200" b="1" u="sng" spc="-10" dirty="0">
                <a:solidFill>
                  <a:srgbClr val="00AFEF"/>
                </a:solidFill>
                <a:uFill>
                  <a:solidFill>
                    <a:srgbClr val="00AFEF"/>
                  </a:solidFill>
                </a:uFill>
                <a:latin typeface="Arial"/>
                <a:cs typeface="Arial"/>
              </a:rPr>
              <a:t>Engagement</a:t>
            </a:r>
            <a:endParaRPr sz="2200">
              <a:latin typeface="Arial"/>
              <a:cs typeface="Arial"/>
            </a:endParaRPr>
          </a:p>
          <a:p>
            <a:pPr marL="12700" marR="59690">
              <a:lnSpc>
                <a:spcPct val="150000"/>
              </a:lnSpc>
              <a:spcBef>
                <a:spcPts val="775"/>
              </a:spcBef>
            </a:pPr>
            <a:r>
              <a:rPr sz="1500" b="1" i="1" dirty="0">
                <a:latin typeface="Arial"/>
                <a:cs typeface="Arial"/>
              </a:rPr>
              <a:t>Grow</a:t>
            </a:r>
            <a:r>
              <a:rPr sz="1500" b="1" i="1" spc="-25" dirty="0">
                <a:latin typeface="Arial"/>
                <a:cs typeface="Arial"/>
              </a:rPr>
              <a:t> </a:t>
            </a:r>
            <a:r>
              <a:rPr sz="1500" b="1" i="1" dirty="0">
                <a:latin typeface="Arial"/>
                <a:cs typeface="Arial"/>
              </a:rPr>
              <a:t>both</a:t>
            </a:r>
            <a:r>
              <a:rPr sz="1500" b="1" i="1" spc="-20" dirty="0">
                <a:latin typeface="Arial"/>
                <a:cs typeface="Arial"/>
              </a:rPr>
              <a:t> </a:t>
            </a:r>
            <a:r>
              <a:rPr sz="1500" b="1" i="1" dirty="0">
                <a:latin typeface="Arial"/>
                <a:cs typeface="Arial"/>
              </a:rPr>
              <a:t>endowed</a:t>
            </a:r>
            <a:r>
              <a:rPr sz="1500" b="1" i="1" spc="-15" dirty="0">
                <a:latin typeface="Arial"/>
                <a:cs typeface="Arial"/>
              </a:rPr>
              <a:t> </a:t>
            </a:r>
            <a:r>
              <a:rPr sz="1500" b="1" i="1" dirty="0">
                <a:latin typeface="Arial"/>
                <a:cs typeface="Arial"/>
              </a:rPr>
              <a:t>and</a:t>
            </a:r>
            <a:r>
              <a:rPr sz="1500" b="1" i="1" spc="-15" dirty="0">
                <a:latin typeface="Arial"/>
                <a:cs typeface="Arial"/>
              </a:rPr>
              <a:t> </a:t>
            </a:r>
            <a:r>
              <a:rPr sz="1500" b="1" i="1" spc="-10" dirty="0">
                <a:latin typeface="Arial"/>
                <a:cs typeface="Arial"/>
              </a:rPr>
              <a:t>grantmaking</a:t>
            </a:r>
            <a:r>
              <a:rPr sz="1500" b="1" i="1" spc="-40" dirty="0">
                <a:latin typeface="Arial"/>
                <a:cs typeface="Arial"/>
              </a:rPr>
              <a:t> </a:t>
            </a:r>
            <a:r>
              <a:rPr sz="1500" b="1" i="1" dirty="0">
                <a:latin typeface="Arial"/>
                <a:cs typeface="Arial"/>
              </a:rPr>
              <a:t>$$</a:t>
            </a:r>
            <a:r>
              <a:rPr sz="1500" b="1" i="1" spc="-10" dirty="0">
                <a:latin typeface="Arial"/>
                <a:cs typeface="Arial"/>
              </a:rPr>
              <a:t> </a:t>
            </a:r>
            <a:r>
              <a:rPr sz="1500" b="1" i="1" dirty="0">
                <a:latin typeface="Arial"/>
                <a:cs typeface="Arial"/>
              </a:rPr>
              <a:t>for</a:t>
            </a:r>
            <a:r>
              <a:rPr sz="1500" b="1" i="1" spc="-20" dirty="0">
                <a:latin typeface="Arial"/>
                <a:cs typeface="Arial"/>
              </a:rPr>
              <a:t> </a:t>
            </a:r>
            <a:r>
              <a:rPr sz="1500" b="1" i="1" spc="-25" dirty="0">
                <a:latin typeface="Arial"/>
                <a:cs typeface="Arial"/>
              </a:rPr>
              <a:t>our </a:t>
            </a:r>
            <a:r>
              <a:rPr sz="1500" b="1" i="1" dirty="0">
                <a:latin typeface="Arial"/>
                <a:cs typeface="Arial"/>
              </a:rPr>
              <a:t>strategically</a:t>
            </a:r>
            <a:r>
              <a:rPr sz="1500" b="1" i="1" spc="-60" dirty="0">
                <a:latin typeface="Arial"/>
                <a:cs typeface="Arial"/>
              </a:rPr>
              <a:t> </a:t>
            </a:r>
            <a:r>
              <a:rPr sz="1500" b="1" i="1" dirty="0">
                <a:latin typeface="Arial"/>
                <a:cs typeface="Arial"/>
              </a:rPr>
              <a:t>positioned</a:t>
            </a:r>
            <a:r>
              <a:rPr sz="1500" b="1" i="1" spc="-60" dirty="0">
                <a:latin typeface="Arial"/>
                <a:cs typeface="Arial"/>
              </a:rPr>
              <a:t> </a:t>
            </a:r>
            <a:r>
              <a:rPr sz="1500" b="1" i="1" dirty="0">
                <a:latin typeface="Arial"/>
                <a:cs typeface="Arial"/>
              </a:rPr>
              <a:t>funds</a:t>
            </a:r>
            <a:r>
              <a:rPr sz="1500" b="1" i="1" spc="-15" dirty="0">
                <a:latin typeface="Arial"/>
                <a:cs typeface="Arial"/>
              </a:rPr>
              <a:t> </a:t>
            </a:r>
            <a:r>
              <a:rPr sz="1500" b="1" i="1" dirty="0">
                <a:latin typeface="Arial"/>
                <a:cs typeface="Arial"/>
              </a:rPr>
              <a:t>-</a:t>
            </a:r>
            <a:r>
              <a:rPr sz="1500" b="1" i="1" spc="-35" dirty="0">
                <a:latin typeface="Arial"/>
                <a:cs typeface="Arial"/>
              </a:rPr>
              <a:t> </a:t>
            </a:r>
            <a:r>
              <a:rPr sz="1500" b="1" i="1" dirty="0">
                <a:latin typeface="Arial"/>
                <a:cs typeface="Arial"/>
              </a:rPr>
              <a:t>Education</a:t>
            </a:r>
            <a:r>
              <a:rPr sz="1500" b="1" i="1" spc="-40" dirty="0">
                <a:latin typeface="Arial"/>
                <a:cs typeface="Arial"/>
              </a:rPr>
              <a:t> </a:t>
            </a:r>
            <a:r>
              <a:rPr sz="1500" b="1" i="1" spc="-25" dirty="0">
                <a:latin typeface="Arial"/>
                <a:cs typeface="Arial"/>
              </a:rPr>
              <a:t>and </a:t>
            </a:r>
            <a:r>
              <a:rPr sz="1500" b="1" i="1" dirty="0">
                <a:latin typeface="Arial"/>
                <a:cs typeface="Arial"/>
              </a:rPr>
              <a:t>Common</a:t>
            </a:r>
            <a:r>
              <a:rPr sz="1500" b="1" i="1" spc="-25" dirty="0">
                <a:latin typeface="Arial"/>
                <a:cs typeface="Arial"/>
              </a:rPr>
              <a:t> </a:t>
            </a:r>
            <a:r>
              <a:rPr sz="1500" b="1" i="1" dirty="0">
                <a:latin typeface="Arial"/>
                <a:cs typeface="Arial"/>
              </a:rPr>
              <a:t>Good</a:t>
            </a:r>
            <a:r>
              <a:rPr sz="1500" b="1" i="1" spc="-35" dirty="0">
                <a:latin typeface="Arial"/>
                <a:cs typeface="Arial"/>
              </a:rPr>
              <a:t> </a:t>
            </a:r>
            <a:r>
              <a:rPr sz="1500" b="1" i="1" dirty="0">
                <a:latin typeface="Arial"/>
                <a:cs typeface="Arial"/>
              </a:rPr>
              <a:t>-</a:t>
            </a:r>
            <a:r>
              <a:rPr sz="1500" b="1" i="1" spc="-30" dirty="0">
                <a:latin typeface="Arial"/>
                <a:cs typeface="Arial"/>
              </a:rPr>
              <a:t> </a:t>
            </a:r>
            <a:r>
              <a:rPr sz="1500" b="1" i="1" dirty="0">
                <a:latin typeface="Arial"/>
                <a:cs typeface="Arial"/>
              </a:rPr>
              <a:t>all</a:t>
            </a:r>
            <a:r>
              <a:rPr sz="1500" b="1" i="1" spc="-45" dirty="0">
                <a:latin typeface="Arial"/>
                <a:cs typeface="Arial"/>
              </a:rPr>
              <a:t> </a:t>
            </a:r>
            <a:r>
              <a:rPr sz="1500" b="1" i="1" dirty="0">
                <a:latin typeface="Arial"/>
                <a:cs typeface="Arial"/>
              </a:rPr>
              <a:t>crowdsourced</a:t>
            </a:r>
            <a:r>
              <a:rPr sz="1500" b="1" i="1" spc="-40" dirty="0">
                <a:latin typeface="Arial"/>
                <a:cs typeface="Arial"/>
              </a:rPr>
              <a:t> </a:t>
            </a:r>
            <a:r>
              <a:rPr sz="1500" b="1" i="1" dirty="0">
                <a:latin typeface="Arial"/>
                <a:cs typeface="Arial"/>
              </a:rPr>
              <a:t>and</a:t>
            </a:r>
            <a:r>
              <a:rPr sz="1500" b="1" i="1" spc="-40" dirty="0">
                <a:latin typeface="Arial"/>
                <a:cs typeface="Arial"/>
              </a:rPr>
              <a:t> </a:t>
            </a:r>
            <a:r>
              <a:rPr sz="1500" b="1" i="1" dirty="0">
                <a:latin typeface="Arial"/>
                <a:cs typeface="Arial"/>
              </a:rPr>
              <a:t>all</a:t>
            </a:r>
            <a:r>
              <a:rPr sz="1500" b="1" i="1" spc="-40" dirty="0">
                <a:latin typeface="Arial"/>
                <a:cs typeface="Arial"/>
              </a:rPr>
              <a:t> </a:t>
            </a:r>
            <a:r>
              <a:rPr sz="1500" b="1" i="1" spc="-10" dirty="0">
                <a:latin typeface="Arial"/>
                <a:cs typeface="Arial"/>
              </a:rPr>
              <a:t>online.</a:t>
            </a:r>
            <a:endParaRPr sz="1500">
              <a:latin typeface="Arial"/>
              <a:cs typeface="Arial"/>
            </a:endParaRPr>
          </a:p>
          <a:p>
            <a:pPr marL="240029" marR="5080" indent="-227329">
              <a:lnSpc>
                <a:spcPct val="150000"/>
              </a:lnSpc>
              <a:spcBef>
                <a:spcPts val="605"/>
              </a:spcBef>
              <a:buAutoNum type="arabicPeriod"/>
              <a:tabLst>
                <a:tab pos="241300" algn="l"/>
              </a:tabLst>
            </a:pPr>
            <a:r>
              <a:rPr sz="1500" dirty="0">
                <a:latin typeface="Arial"/>
                <a:cs typeface="Arial"/>
              </a:rPr>
              <a:t>Reach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more</a:t>
            </a:r>
            <a:r>
              <a:rPr sz="1500" spc="-2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diverse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audience</a:t>
            </a:r>
            <a:r>
              <a:rPr sz="1500" spc="-3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of</a:t>
            </a:r>
            <a:r>
              <a:rPr sz="1500" spc="-3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donors</a:t>
            </a:r>
            <a:r>
              <a:rPr sz="1500" spc="-50" dirty="0">
                <a:latin typeface="Arial"/>
                <a:cs typeface="Arial"/>
              </a:rPr>
              <a:t> </a:t>
            </a:r>
            <a:r>
              <a:rPr sz="1500" spc="-10" dirty="0">
                <a:latin typeface="Arial"/>
                <a:cs typeface="Arial"/>
              </a:rPr>
              <a:t>through 	</a:t>
            </a:r>
            <a:r>
              <a:rPr sz="1500" dirty="0">
                <a:latin typeface="Arial"/>
                <a:cs typeface="Arial"/>
              </a:rPr>
              <a:t>timely</a:t>
            </a:r>
            <a:r>
              <a:rPr sz="1500" spc="-5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online</a:t>
            </a:r>
            <a:r>
              <a:rPr sz="1500" spc="-4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giving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spc="-10" dirty="0">
                <a:latin typeface="Arial"/>
                <a:cs typeface="Arial"/>
              </a:rPr>
              <a:t>campaigns</a:t>
            </a:r>
            <a:endParaRPr sz="15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1500"/>
              </a:spcBef>
              <a:buAutoNum type="arabicPeriod"/>
              <a:tabLst>
                <a:tab pos="240029" algn="l"/>
              </a:tabLst>
            </a:pPr>
            <a:r>
              <a:rPr sz="1500" dirty="0">
                <a:latin typeface="Arial"/>
                <a:cs typeface="Arial"/>
              </a:rPr>
              <a:t>Connect</a:t>
            </a:r>
            <a:r>
              <a:rPr sz="1500" spc="-4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the</a:t>
            </a:r>
            <a:r>
              <a:rPr sz="1500" spc="-3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community</a:t>
            </a:r>
            <a:r>
              <a:rPr sz="1500" spc="-4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with</a:t>
            </a:r>
            <a:r>
              <a:rPr sz="1500" spc="-1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local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nonprofit</a:t>
            </a:r>
            <a:r>
              <a:rPr sz="1500" spc="-55" dirty="0">
                <a:latin typeface="Arial"/>
                <a:cs typeface="Arial"/>
              </a:rPr>
              <a:t> </a:t>
            </a:r>
            <a:r>
              <a:rPr sz="1500" spc="-10" dirty="0">
                <a:latin typeface="Arial"/>
                <a:cs typeface="Arial"/>
              </a:rPr>
              <a:t>needs</a:t>
            </a:r>
            <a:endParaRPr sz="1500">
              <a:latin typeface="Arial"/>
              <a:cs typeface="Arial"/>
            </a:endParaRPr>
          </a:p>
          <a:p>
            <a:pPr marL="240029" marR="409575" indent="-227329">
              <a:lnSpc>
                <a:spcPct val="150000"/>
              </a:lnSpc>
              <a:spcBef>
                <a:spcPts val="600"/>
              </a:spcBef>
              <a:buAutoNum type="arabicPeriod"/>
              <a:tabLst>
                <a:tab pos="241300" algn="l"/>
              </a:tabLst>
            </a:pPr>
            <a:r>
              <a:rPr sz="1500" dirty="0">
                <a:latin typeface="Arial"/>
                <a:cs typeface="Arial"/>
              </a:rPr>
              <a:t>Grow</a:t>
            </a:r>
            <a:r>
              <a:rPr sz="1500" spc="-4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our</a:t>
            </a:r>
            <a:r>
              <a:rPr sz="1500" spc="-2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brand</a:t>
            </a:r>
            <a:r>
              <a:rPr sz="1500" spc="-4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and</a:t>
            </a:r>
            <a:r>
              <a:rPr sz="1500" spc="-2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Name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Recognition</a:t>
            </a:r>
            <a:r>
              <a:rPr sz="1500" spc="-3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in</a:t>
            </a:r>
            <a:r>
              <a:rPr sz="1500" spc="-25" dirty="0">
                <a:latin typeface="Arial"/>
                <a:cs typeface="Arial"/>
              </a:rPr>
              <a:t> the 	</a:t>
            </a:r>
            <a:r>
              <a:rPr sz="1500" spc="-10" dirty="0">
                <a:latin typeface="Arial"/>
                <a:cs typeface="Arial"/>
              </a:rPr>
              <a:t>Community</a:t>
            </a:r>
            <a:endParaRPr sz="150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46420" y="2188825"/>
            <a:ext cx="6335268" cy="446800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20" dirty="0"/>
              <a:t>STRATEGIC</a:t>
            </a:r>
            <a:r>
              <a:rPr spc="-110" dirty="0"/>
              <a:t> </a:t>
            </a:r>
            <a:r>
              <a:rPr dirty="0"/>
              <a:t>PRIORITIES</a:t>
            </a:r>
            <a:r>
              <a:rPr spc="-125" dirty="0"/>
              <a:t> </a:t>
            </a:r>
            <a:r>
              <a:rPr spc="-10" dirty="0"/>
              <a:t>SUMMARY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20" dirty="0"/>
              <a:t>Donor-</a:t>
            </a:r>
            <a:r>
              <a:rPr dirty="0"/>
              <a:t>Centered</a:t>
            </a:r>
            <a:r>
              <a:rPr spc="-5" dirty="0"/>
              <a:t> </a:t>
            </a:r>
            <a:r>
              <a:rPr spc="-10" dirty="0"/>
              <a:t>Philanthropy</a:t>
            </a:r>
          </a:p>
          <a:p>
            <a:pPr marL="12700" marR="120014">
              <a:lnSpc>
                <a:spcPct val="150000"/>
              </a:lnSpc>
              <a:spcBef>
                <a:spcPts val="1945"/>
              </a:spcBef>
            </a:pPr>
            <a:r>
              <a:rPr sz="1300" i="1" u="none" dirty="0">
                <a:solidFill>
                  <a:srgbClr val="000000"/>
                </a:solidFill>
                <a:latin typeface="Arial"/>
                <a:cs typeface="Arial"/>
              </a:rPr>
              <a:t>Focus</a:t>
            </a:r>
            <a:r>
              <a:rPr sz="1300" i="1" u="none" spc="-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i="1" u="none" dirty="0">
                <a:solidFill>
                  <a:srgbClr val="000000"/>
                </a:solidFill>
                <a:latin typeface="Arial"/>
                <a:cs typeface="Arial"/>
              </a:rPr>
              <a:t>on</a:t>
            </a:r>
            <a:r>
              <a:rPr sz="1300" i="1" u="none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i="1" u="none" dirty="0">
                <a:solidFill>
                  <a:srgbClr val="000000"/>
                </a:solidFill>
                <a:latin typeface="Arial"/>
                <a:cs typeface="Arial"/>
              </a:rPr>
              <a:t>our</a:t>
            </a:r>
            <a:r>
              <a:rPr sz="1300" i="1" u="none" spc="-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i="1" u="none" dirty="0">
                <a:solidFill>
                  <a:srgbClr val="000000"/>
                </a:solidFill>
                <a:latin typeface="Arial"/>
                <a:cs typeface="Arial"/>
              </a:rPr>
              <a:t>current</a:t>
            </a:r>
            <a:r>
              <a:rPr sz="1300" i="1" u="none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i="1" u="none" dirty="0">
                <a:solidFill>
                  <a:srgbClr val="000000"/>
                </a:solidFill>
                <a:latin typeface="Arial"/>
                <a:cs typeface="Arial"/>
              </a:rPr>
              <a:t>fundholders</a:t>
            </a:r>
            <a:r>
              <a:rPr sz="1300" i="1" u="none" spc="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i="1" u="none" dirty="0">
                <a:solidFill>
                  <a:srgbClr val="000000"/>
                </a:solidFill>
                <a:latin typeface="Arial"/>
                <a:cs typeface="Arial"/>
              </a:rPr>
              <a:t>-</a:t>
            </a:r>
            <a:r>
              <a:rPr sz="1300" i="1" u="none" spc="-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i="1" u="none" dirty="0">
                <a:solidFill>
                  <a:srgbClr val="000000"/>
                </a:solidFill>
                <a:latin typeface="Arial"/>
                <a:cs typeface="Arial"/>
              </a:rPr>
              <a:t>inspire</a:t>
            </a:r>
            <a:r>
              <a:rPr sz="1300" i="1" u="none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i="1" u="none" dirty="0">
                <a:solidFill>
                  <a:srgbClr val="000000"/>
                </a:solidFill>
                <a:latin typeface="Arial"/>
                <a:cs typeface="Arial"/>
              </a:rPr>
              <a:t>them</a:t>
            </a:r>
            <a:r>
              <a:rPr sz="1300" i="1" u="none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i="1" u="none" dirty="0">
                <a:solidFill>
                  <a:srgbClr val="000000"/>
                </a:solidFill>
                <a:latin typeface="Arial"/>
                <a:cs typeface="Arial"/>
              </a:rPr>
              <a:t>to</a:t>
            </a:r>
            <a:r>
              <a:rPr sz="1300" i="1" u="none" spc="-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i="1" u="none" dirty="0">
                <a:solidFill>
                  <a:srgbClr val="000000"/>
                </a:solidFill>
                <a:latin typeface="Arial"/>
                <a:cs typeface="Arial"/>
              </a:rPr>
              <a:t>grow</a:t>
            </a:r>
            <a:r>
              <a:rPr sz="1300" i="1" u="none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i="1" u="none" spc="-10" dirty="0">
                <a:solidFill>
                  <a:srgbClr val="000000"/>
                </a:solidFill>
                <a:latin typeface="Arial"/>
                <a:cs typeface="Arial"/>
              </a:rPr>
              <a:t>their </a:t>
            </a:r>
            <a:r>
              <a:rPr sz="1300" i="1" u="none" dirty="0">
                <a:solidFill>
                  <a:srgbClr val="000000"/>
                </a:solidFill>
                <a:latin typeface="Arial"/>
                <a:cs typeface="Arial"/>
              </a:rPr>
              <a:t>funds</a:t>
            </a:r>
            <a:r>
              <a:rPr sz="1300" i="1" u="none" spc="-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i="1" u="none" dirty="0">
                <a:solidFill>
                  <a:srgbClr val="000000"/>
                </a:solidFill>
                <a:latin typeface="Arial"/>
                <a:cs typeface="Arial"/>
              </a:rPr>
              <a:t>by</a:t>
            </a:r>
            <a:r>
              <a:rPr sz="1300" i="1" u="none" spc="-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i="1" u="none" dirty="0">
                <a:solidFill>
                  <a:srgbClr val="000000"/>
                </a:solidFill>
                <a:latin typeface="Arial"/>
                <a:cs typeface="Arial"/>
              </a:rPr>
              <a:t>contributing</a:t>
            </a:r>
            <a:r>
              <a:rPr sz="1300" i="1" u="none" spc="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i="1" u="none" dirty="0">
                <a:solidFill>
                  <a:srgbClr val="000000"/>
                </a:solidFill>
                <a:latin typeface="Arial"/>
                <a:cs typeface="Arial"/>
              </a:rPr>
              <a:t>new</a:t>
            </a:r>
            <a:r>
              <a:rPr sz="1300" i="1" u="none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i="1" u="none" dirty="0">
                <a:solidFill>
                  <a:srgbClr val="000000"/>
                </a:solidFill>
                <a:latin typeface="Arial"/>
                <a:cs typeface="Arial"/>
              </a:rPr>
              <a:t>dollars;</a:t>
            </a:r>
            <a:r>
              <a:rPr sz="1300" i="1" u="none" spc="-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i="1" u="none" dirty="0">
                <a:solidFill>
                  <a:srgbClr val="000000"/>
                </a:solidFill>
                <a:latin typeface="Arial"/>
                <a:cs typeface="Arial"/>
              </a:rPr>
              <a:t>to</a:t>
            </a:r>
            <a:r>
              <a:rPr sz="1300" i="1" u="none" spc="-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i="1" u="none" dirty="0">
                <a:solidFill>
                  <a:srgbClr val="000000"/>
                </a:solidFill>
                <a:latin typeface="Arial"/>
                <a:cs typeface="Arial"/>
              </a:rPr>
              <a:t>endow</a:t>
            </a:r>
            <a:r>
              <a:rPr sz="1300" i="1" u="none" spc="-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i="1" u="none" dirty="0">
                <a:solidFill>
                  <a:srgbClr val="000000"/>
                </a:solidFill>
                <a:latin typeface="Arial"/>
                <a:cs typeface="Arial"/>
              </a:rPr>
              <a:t>their</a:t>
            </a:r>
            <a:r>
              <a:rPr sz="1300" i="1" u="none" spc="-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i="1" u="none" dirty="0">
                <a:solidFill>
                  <a:srgbClr val="000000"/>
                </a:solidFill>
                <a:latin typeface="Arial"/>
                <a:cs typeface="Arial"/>
              </a:rPr>
              <a:t>funds</a:t>
            </a:r>
            <a:r>
              <a:rPr sz="1300" i="1" u="none" spc="-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i="1" u="none" spc="-25" dirty="0">
                <a:solidFill>
                  <a:srgbClr val="000000"/>
                </a:solidFill>
                <a:latin typeface="Arial"/>
                <a:cs typeface="Arial"/>
              </a:rPr>
              <a:t>in </a:t>
            </a:r>
            <a:r>
              <a:rPr sz="1300" i="1" u="none" dirty="0">
                <a:solidFill>
                  <a:srgbClr val="000000"/>
                </a:solidFill>
                <a:latin typeface="Arial"/>
                <a:cs typeface="Arial"/>
              </a:rPr>
              <a:t>perpetuity; and</a:t>
            </a:r>
            <a:r>
              <a:rPr sz="1300" i="1" u="none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i="1" u="none" dirty="0">
                <a:solidFill>
                  <a:srgbClr val="000000"/>
                </a:solidFill>
                <a:latin typeface="Arial"/>
                <a:cs typeface="Arial"/>
              </a:rPr>
              <a:t>to</a:t>
            </a:r>
            <a:r>
              <a:rPr sz="1300" i="1" u="none" spc="-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i="1" u="none" dirty="0">
                <a:solidFill>
                  <a:srgbClr val="000000"/>
                </a:solidFill>
                <a:latin typeface="Arial"/>
                <a:cs typeface="Arial"/>
              </a:rPr>
              <a:t>award</a:t>
            </a:r>
            <a:r>
              <a:rPr sz="1300" i="1" u="none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i="1" u="none" dirty="0">
                <a:solidFill>
                  <a:srgbClr val="000000"/>
                </a:solidFill>
                <a:latin typeface="Arial"/>
                <a:cs typeface="Arial"/>
              </a:rPr>
              <a:t>more</a:t>
            </a:r>
            <a:r>
              <a:rPr sz="1300" i="1" u="none" spc="-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i="1" u="none" dirty="0">
                <a:solidFill>
                  <a:srgbClr val="000000"/>
                </a:solidFill>
                <a:latin typeface="Arial"/>
                <a:cs typeface="Arial"/>
              </a:rPr>
              <a:t>grants</a:t>
            </a:r>
            <a:r>
              <a:rPr sz="1300" i="1" u="none" spc="-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i="1" u="none" dirty="0">
                <a:solidFill>
                  <a:srgbClr val="000000"/>
                </a:solidFill>
                <a:latin typeface="Arial"/>
                <a:cs typeface="Arial"/>
              </a:rPr>
              <a:t>and</a:t>
            </a:r>
            <a:r>
              <a:rPr sz="1300" i="1" u="none" spc="-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i="1" u="none" dirty="0">
                <a:solidFill>
                  <a:srgbClr val="000000"/>
                </a:solidFill>
                <a:latin typeface="Arial"/>
                <a:cs typeface="Arial"/>
              </a:rPr>
              <a:t>strategic</a:t>
            </a:r>
            <a:r>
              <a:rPr sz="1300" i="1" u="none" spc="-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i="1" u="none" spc="-10" dirty="0">
                <a:solidFill>
                  <a:srgbClr val="000000"/>
                </a:solidFill>
                <a:latin typeface="Arial"/>
                <a:cs typeface="Arial"/>
              </a:rPr>
              <a:t>grants.</a:t>
            </a:r>
            <a:endParaRPr sz="1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450"/>
              </a:spcBef>
            </a:pPr>
            <a:endParaRPr sz="1300">
              <a:latin typeface="Arial"/>
              <a:cs typeface="Arial"/>
            </a:endParaRPr>
          </a:p>
          <a:p>
            <a:pPr marL="241300" marR="75565" indent="-228600">
              <a:lnSpc>
                <a:spcPct val="150000"/>
              </a:lnSpc>
              <a:buAutoNum type="arabicPeriod"/>
              <a:tabLst>
                <a:tab pos="241300" algn="l"/>
              </a:tabLst>
            </a:pP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Ensure</a:t>
            </a:r>
            <a:r>
              <a:rPr sz="1300" b="0" u="none" spc="-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high</a:t>
            </a:r>
            <a:r>
              <a:rPr sz="1300" b="0" u="none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quality</a:t>
            </a:r>
            <a:r>
              <a:rPr sz="1300" b="0" u="none" spc="-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interactions</a:t>
            </a:r>
            <a:r>
              <a:rPr sz="1300" b="0" u="none" spc="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and</a:t>
            </a:r>
            <a:r>
              <a:rPr sz="1300" b="0" u="none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foster</a:t>
            </a:r>
            <a:r>
              <a:rPr sz="1300" b="0" u="none" spc="-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spc="-25" dirty="0">
                <a:solidFill>
                  <a:srgbClr val="000000"/>
                </a:solidFill>
                <a:latin typeface="Arial"/>
                <a:cs typeface="Arial"/>
              </a:rPr>
              <a:t>long-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term</a:t>
            </a:r>
            <a:r>
              <a:rPr sz="1300" b="0" u="none" spc="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spc="-10" dirty="0">
                <a:solidFill>
                  <a:srgbClr val="000000"/>
                </a:solidFill>
                <a:latin typeface="Arial"/>
                <a:cs typeface="Arial"/>
              </a:rPr>
              <a:t>investment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by</a:t>
            </a:r>
            <a:r>
              <a:rPr sz="1300" b="0" u="none" spc="-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all</a:t>
            </a:r>
            <a:r>
              <a:rPr sz="1300" b="0" u="none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of</a:t>
            </a:r>
            <a:r>
              <a:rPr sz="1300" b="0" u="none" spc="-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our </a:t>
            </a:r>
            <a:r>
              <a:rPr sz="1300" b="0" u="none" spc="-10" dirty="0">
                <a:solidFill>
                  <a:srgbClr val="000000"/>
                </a:solidFill>
                <a:latin typeface="Arial"/>
                <a:cs typeface="Arial"/>
              </a:rPr>
              <a:t>fundholders</a:t>
            </a:r>
            <a:endParaRPr sz="1300">
              <a:latin typeface="Arial"/>
              <a:cs typeface="Arial"/>
            </a:endParaRPr>
          </a:p>
          <a:p>
            <a:pPr marL="241300" marR="208279" indent="-228600">
              <a:lnSpc>
                <a:spcPct val="150000"/>
              </a:lnSpc>
              <a:spcBef>
                <a:spcPts val="600"/>
              </a:spcBef>
              <a:buAutoNum type="arabicPeriod"/>
              <a:tabLst>
                <a:tab pos="241300" algn="l"/>
              </a:tabLst>
            </a:pP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Increase</a:t>
            </a:r>
            <a:r>
              <a:rPr sz="1300" b="0" u="none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our</a:t>
            </a:r>
            <a:r>
              <a:rPr sz="1300" b="0" u="none" spc="-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focus</a:t>
            </a:r>
            <a:r>
              <a:rPr sz="1300" b="0" u="none" spc="-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on</a:t>
            </a:r>
            <a:r>
              <a:rPr sz="1300" b="0" u="none" spc="-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ongoing</a:t>
            </a:r>
            <a:r>
              <a:rPr sz="1300" b="0" u="none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philanthropic</a:t>
            </a:r>
            <a:r>
              <a:rPr sz="1300" b="0" u="none" spc="-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services</a:t>
            </a:r>
            <a:r>
              <a:rPr sz="1300" b="0" u="none" spc="-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spc="-25" dirty="0">
                <a:solidFill>
                  <a:srgbClr val="000000"/>
                </a:solidFill>
                <a:latin typeface="Arial"/>
                <a:cs typeface="Arial"/>
              </a:rPr>
              <a:t>to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promote/encourage</a:t>
            </a:r>
            <a:r>
              <a:rPr sz="1300" b="0" u="none" spc="-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charitable</a:t>
            </a:r>
            <a:r>
              <a:rPr sz="1300" b="0" u="none" spc="-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giving</a:t>
            </a:r>
            <a:r>
              <a:rPr sz="1300" b="0" u="none" spc="-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through</a:t>
            </a:r>
            <a:r>
              <a:rPr sz="1300" b="0" u="none" spc="-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enhanced</a:t>
            </a:r>
            <a:r>
              <a:rPr sz="1300" b="0" u="none" spc="-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spc="-10" dirty="0">
                <a:solidFill>
                  <a:srgbClr val="000000"/>
                </a:solidFill>
                <a:latin typeface="Arial"/>
                <a:cs typeface="Arial"/>
              </a:rPr>
              <a:t>donor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contact</a:t>
            </a:r>
            <a:r>
              <a:rPr sz="1300" b="0" u="none" spc="-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and</a:t>
            </a:r>
            <a:r>
              <a:rPr sz="1300" b="0" u="none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events</a:t>
            </a:r>
            <a:r>
              <a:rPr sz="1300" b="0" u="none" spc="-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that</a:t>
            </a:r>
            <a:r>
              <a:rPr sz="1300" b="0" u="none" spc="-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focus</a:t>
            </a:r>
            <a:r>
              <a:rPr sz="1300" b="0" u="none" spc="-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on</a:t>
            </a:r>
            <a:r>
              <a:rPr sz="1300" b="0" u="none" spc="-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education,</a:t>
            </a:r>
            <a:r>
              <a:rPr sz="1300" b="0" u="none" spc="-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appreciation</a:t>
            </a:r>
            <a:r>
              <a:rPr sz="1300" b="0" u="none" spc="-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spc="-25" dirty="0">
                <a:solidFill>
                  <a:srgbClr val="000000"/>
                </a:solidFill>
                <a:latin typeface="Arial"/>
                <a:cs typeface="Arial"/>
              </a:rPr>
              <a:t>and </a:t>
            </a:r>
            <a:r>
              <a:rPr sz="1300" b="0" u="none" spc="-10" dirty="0">
                <a:solidFill>
                  <a:srgbClr val="000000"/>
                </a:solidFill>
                <a:latin typeface="Arial"/>
                <a:cs typeface="Arial"/>
              </a:rPr>
              <a:t>collaboration.</a:t>
            </a:r>
            <a:endParaRPr sz="1300">
              <a:latin typeface="Arial"/>
              <a:cs typeface="Arial"/>
            </a:endParaRPr>
          </a:p>
          <a:p>
            <a:pPr marL="240665" indent="-227965">
              <a:lnSpc>
                <a:spcPct val="100000"/>
              </a:lnSpc>
              <a:spcBef>
                <a:spcPts val="1380"/>
              </a:spcBef>
              <a:buAutoNum type="arabicPeriod"/>
              <a:tabLst>
                <a:tab pos="240665" algn="l"/>
              </a:tabLst>
            </a:pP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Increase</a:t>
            </a:r>
            <a:r>
              <a:rPr sz="1300" b="0" u="none" spc="-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our</a:t>
            </a:r>
            <a:r>
              <a:rPr sz="1300" b="0" u="none" spc="-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focus</a:t>
            </a:r>
            <a:r>
              <a:rPr sz="1300" b="0" u="none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on</a:t>
            </a:r>
            <a:r>
              <a:rPr sz="1300" b="0" u="none" spc="-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consistent</a:t>
            </a:r>
            <a:r>
              <a:rPr sz="1300" b="0" u="none" spc="-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and</a:t>
            </a:r>
            <a:r>
              <a:rPr sz="1300" b="0" u="none" spc="-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ongoing</a:t>
            </a:r>
            <a:r>
              <a:rPr sz="1300" b="0" u="none" spc="-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donor</a:t>
            </a:r>
            <a:r>
              <a:rPr sz="1300" b="0" u="none" spc="-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spc="-10" dirty="0">
                <a:solidFill>
                  <a:srgbClr val="000000"/>
                </a:solidFill>
                <a:latin typeface="Arial"/>
                <a:cs typeface="Arial"/>
              </a:rPr>
              <a:t>stewardship</a:t>
            </a:r>
            <a:endParaRPr sz="1300">
              <a:latin typeface="Arial"/>
              <a:cs typeface="Arial"/>
            </a:endParaRPr>
          </a:p>
          <a:p>
            <a:pPr marL="241300">
              <a:lnSpc>
                <a:spcPct val="100000"/>
              </a:lnSpc>
              <a:spcBef>
                <a:spcPts val="780"/>
              </a:spcBef>
            </a:pP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and</a:t>
            </a:r>
            <a:r>
              <a:rPr sz="1300" b="0" u="none" spc="-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philanthropic</a:t>
            </a:r>
            <a:r>
              <a:rPr sz="1300" b="0" u="none" spc="-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services</a:t>
            </a:r>
            <a:r>
              <a:rPr sz="1300" b="0" u="none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to</a:t>
            </a:r>
            <a:r>
              <a:rPr sz="1300" b="0" u="none" spc="-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promote</a:t>
            </a:r>
            <a:r>
              <a:rPr sz="1300" b="0" u="none" spc="-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charitable</a:t>
            </a:r>
            <a:r>
              <a:rPr sz="1300" b="0" u="none" spc="-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spc="-10" dirty="0">
                <a:solidFill>
                  <a:srgbClr val="000000"/>
                </a:solidFill>
                <a:latin typeface="Arial"/>
                <a:cs typeface="Arial"/>
              </a:rPr>
              <a:t>giving</a:t>
            </a:r>
            <a:endParaRPr sz="13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251575" y="1944065"/>
            <a:ext cx="2753995" cy="91249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Leadership</a:t>
            </a:r>
            <a:r>
              <a:rPr sz="1900" b="1" u="sng" spc="-3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 </a:t>
            </a:r>
            <a:r>
              <a:rPr sz="19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&amp;</a:t>
            </a:r>
            <a:r>
              <a:rPr sz="1900" b="1" u="sng" spc="-7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 </a:t>
            </a:r>
            <a:r>
              <a:rPr sz="1900" b="1" u="sng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Impact</a:t>
            </a:r>
            <a:endParaRPr sz="19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65"/>
              </a:spcBef>
            </a:pPr>
            <a:endParaRPr sz="1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300" b="1" i="1" dirty="0">
                <a:latin typeface="Arial"/>
                <a:cs typeface="Arial"/>
              </a:rPr>
              <a:t>Expand</a:t>
            </a:r>
            <a:r>
              <a:rPr sz="1300" b="1" i="1" spc="-20" dirty="0">
                <a:latin typeface="Arial"/>
                <a:cs typeface="Arial"/>
              </a:rPr>
              <a:t> </a:t>
            </a:r>
            <a:r>
              <a:rPr sz="1300" b="1" i="1" dirty="0">
                <a:latin typeface="Arial"/>
                <a:cs typeface="Arial"/>
              </a:rPr>
              <a:t>our</a:t>
            </a:r>
            <a:r>
              <a:rPr sz="1300" b="1" i="1" spc="-40" dirty="0">
                <a:latin typeface="Arial"/>
                <a:cs typeface="Arial"/>
              </a:rPr>
              <a:t> </a:t>
            </a:r>
            <a:r>
              <a:rPr sz="1300" b="1" i="1" dirty="0">
                <a:latin typeface="Arial"/>
                <a:cs typeface="Arial"/>
              </a:rPr>
              <a:t>services</a:t>
            </a:r>
            <a:r>
              <a:rPr sz="1300" b="1" i="1" spc="-20" dirty="0">
                <a:latin typeface="Arial"/>
                <a:cs typeface="Arial"/>
              </a:rPr>
              <a:t> </a:t>
            </a:r>
            <a:r>
              <a:rPr sz="1300" b="1" i="1" dirty="0">
                <a:latin typeface="Arial"/>
                <a:cs typeface="Arial"/>
              </a:rPr>
              <a:t>to</a:t>
            </a:r>
            <a:r>
              <a:rPr sz="1300" b="1" i="1" spc="-30" dirty="0">
                <a:latin typeface="Arial"/>
                <a:cs typeface="Arial"/>
              </a:rPr>
              <a:t> </a:t>
            </a:r>
            <a:r>
              <a:rPr sz="1300" b="1" i="1" spc="-10" dirty="0">
                <a:latin typeface="Arial"/>
                <a:cs typeface="Arial"/>
              </a:rPr>
              <a:t>nonprofits.</a:t>
            </a:r>
            <a:endParaRPr sz="13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251575" y="3380054"/>
            <a:ext cx="4473575" cy="12674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240665" algn="l"/>
              </a:tabLst>
            </a:pPr>
            <a:r>
              <a:rPr sz="1300" dirty="0">
                <a:latin typeface="Arial"/>
                <a:cs typeface="Arial"/>
              </a:rPr>
              <a:t>Strengthen</a:t>
            </a:r>
            <a:r>
              <a:rPr sz="1300" spc="-45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our</a:t>
            </a:r>
            <a:r>
              <a:rPr sz="1300" spc="-55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nonprofit</a:t>
            </a:r>
            <a:r>
              <a:rPr sz="1300" spc="-40" dirty="0">
                <a:latin typeface="Arial"/>
                <a:cs typeface="Arial"/>
              </a:rPr>
              <a:t> </a:t>
            </a:r>
            <a:r>
              <a:rPr sz="1300" spc="-10" dirty="0">
                <a:latin typeface="Arial"/>
                <a:cs typeface="Arial"/>
              </a:rPr>
              <a:t>partners</a:t>
            </a:r>
            <a:endParaRPr sz="1300">
              <a:latin typeface="Arial"/>
              <a:cs typeface="Arial"/>
            </a:endParaRPr>
          </a:p>
          <a:p>
            <a:pPr marL="240665" indent="-227965">
              <a:lnSpc>
                <a:spcPct val="100000"/>
              </a:lnSpc>
              <a:spcBef>
                <a:spcPts val="1385"/>
              </a:spcBef>
              <a:buAutoNum type="arabicPeriod"/>
              <a:tabLst>
                <a:tab pos="240665" algn="l"/>
              </a:tabLst>
            </a:pPr>
            <a:r>
              <a:rPr sz="1300" dirty="0">
                <a:latin typeface="Arial"/>
                <a:cs typeface="Arial"/>
              </a:rPr>
              <a:t>Improve</a:t>
            </a:r>
            <a:r>
              <a:rPr sz="1300" spc="-25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and</a:t>
            </a:r>
            <a:r>
              <a:rPr sz="1300" spc="-50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expand</a:t>
            </a:r>
            <a:r>
              <a:rPr sz="1300" spc="-25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grantmaking</a:t>
            </a:r>
            <a:r>
              <a:rPr sz="1300" spc="-25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using</a:t>
            </a:r>
            <a:r>
              <a:rPr sz="1300" spc="-40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an</a:t>
            </a:r>
            <a:r>
              <a:rPr sz="1300" spc="-55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online</a:t>
            </a:r>
            <a:r>
              <a:rPr sz="1300" spc="-50" dirty="0">
                <a:latin typeface="Arial"/>
                <a:cs typeface="Arial"/>
              </a:rPr>
              <a:t> </a:t>
            </a:r>
            <a:r>
              <a:rPr sz="1300" spc="-10" dirty="0">
                <a:latin typeface="Arial"/>
                <a:cs typeface="Arial"/>
              </a:rPr>
              <a:t>system</a:t>
            </a:r>
            <a:endParaRPr sz="1300">
              <a:latin typeface="Arial"/>
              <a:cs typeface="Arial"/>
            </a:endParaRPr>
          </a:p>
          <a:p>
            <a:pPr marL="240029" marR="5080" indent="-227965">
              <a:lnSpc>
                <a:spcPct val="150000"/>
              </a:lnSpc>
              <a:spcBef>
                <a:spcPts val="600"/>
              </a:spcBef>
              <a:buAutoNum type="arabicPeriod"/>
              <a:tabLst>
                <a:tab pos="241300" algn="l"/>
              </a:tabLst>
            </a:pPr>
            <a:r>
              <a:rPr sz="1300" spc="-10" dirty="0">
                <a:latin typeface="Arial"/>
                <a:cs typeface="Arial"/>
              </a:rPr>
              <a:t>Promote</a:t>
            </a:r>
            <a:r>
              <a:rPr sz="1300" spc="-85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Agency</a:t>
            </a:r>
            <a:r>
              <a:rPr sz="1300" spc="-65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Funds</a:t>
            </a:r>
            <a:r>
              <a:rPr sz="1300" spc="-30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for</a:t>
            </a:r>
            <a:r>
              <a:rPr sz="1300" spc="-55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nonprofit</a:t>
            </a:r>
            <a:r>
              <a:rPr sz="1300" spc="-35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financial</a:t>
            </a:r>
            <a:r>
              <a:rPr sz="1300" spc="-40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stability</a:t>
            </a:r>
            <a:r>
              <a:rPr sz="1300" spc="-45" dirty="0">
                <a:latin typeface="Arial"/>
                <a:cs typeface="Arial"/>
              </a:rPr>
              <a:t> </a:t>
            </a:r>
            <a:r>
              <a:rPr sz="1300" spc="-25" dirty="0">
                <a:latin typeface="Arial"/>
                <a:cs typeface="Arial"/>
              </a:rPr>
              <a:t>and 	</a:t>
            </a:r>
            <a:r>
              <a:rPr sz="1300" spc="-10" dirty="0">
                <a:latin typeface="Arial"/>
                <a:cs typeface="Arial"/>
              </a:rPr>
              <a:t>sustainability</a:t>
            </a:r>
            <a:endParaRPr sz="13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20" dirty="0"/>
              <a:t>STRATEGIC</a:t>
            </a:r>
            <a:r>
              <a:rPr spc="-110" dirty="0"/>
              <a:t> </a:t>
            </a:r>
            <a:r>
              <a:rPr dirty="0"/>
              <a:t>PRIORITIES</a:t>
            </a:r>
            <a:r>
              <a:rPr spc="-125" dirty="0"/>
              <a:t> </a:t>
            </a:r>
            <a:r>
              <a:rPr spc="-10" dirty="0"/>
              <a:t>SUMMARY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944065"/>
            <a:ext cx="5006340" cy="30772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b="1" u="sng" dirty="0">
                <a:solidFill>
                  <a:srgbClr val="FF9900"/>
                </a:solidFill>
                <a:uFill>
                  <a:solidFill>
                    <a:srgbClr val="FF9900"/>
                  </a:solidFill>
                </a:uFill>
                <a:latin typeface="Arial"/>
                <a:cs typeface="Arial"/>
              </a:rPr>
              <a:t>Expand</a:t>
            </a:r>
            <a:r>
              <a:rPr sz="1900" b="1" u="sng" spc="-50" dirty="0">
                <a:solidFill>
                  <a:srgbClr val="FF9900"/>
                </a:solidFill>
                <a:uFill>
                  <a:solidFill>
                    <a:srgbClr val="FF9900"/>
                  </a:solidFill>
                </a:uFill>
                <a:latin typeface="Arial"/>
                <a:cs typeface="Arial"/>
              </a:rPr>
              <a:t> </a:t>
            </a:r>
            <a:r>
              <a:rPr sz="1900" b="1" u="sng" spc="-10" dirty="0">
                <a:solidFill>
                  <a:srgbClr val="FF9900"/>
                </a:solidFill>
                <a:uFill>
                  <a:solidFill>
                    <a:srgbClr val="FF9900"/>
                  </a:solidFill>
                </a:uFill>
                <a:latin typeface="Arial"/>
                <a:cs typeface="Arial"/>
              </a:rPr>
              <a:t>Philanthropy</a:t>
            </a:r>
            <a:endParaRPr sz="19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85"/>
              </a:spcBef>
            </a:pPr>
            <a:endParaRPr sz="1900">
              <a:latin typeface="Arial"/>
              <a:cs typeface="Arial"/>
            </a:endParaRPr>
          </a:p>
          <a:p>
            <a:pPr marL="12700" marR="5080">
              <a:lnSpc>
                <a:spcPct val="150000"/>
              </a:lnSpc>
            </a:pPr>
            <a:r>
              <a:rPr sz="1300" b="1" i="1" dirty="0">
                <a:latin typeface="Arial"/>
                <a:cs typeface="Arial"/>
              </a:rPr>
              <a:t>Grow</a:t>
            </a:r>
            <a:r>
              <a:rPr sz="1300" b="1" i="1" spc="-45" dirty="0">
                <a:latin typeface="Arial"/>
                <a:cs typeface="Arial"/>
              </a:rPr>
              <a:t> </a:t>
            </a:r>
            <a:r>
              <a:rPr sz="1300" b="1" i="1" dirty="0">
                <a:latin typeface="Arial"/>
                <a:cs typeface="Arial"/>
              </a:rPr>
              <a:t>our</a:t>
            </a:r>
            <a:r>
              <a:rPr sz="1300" b="1" i="1" spc="-45" dirty="0">
                <a:latin typeface="Arial"/>
                <a:cs typeface="Arial"/>
              </a:rPr>
              <a:t> </a:t>
            </a:r>
            <a:r>
              <a:rPr sz="1300" b="1" i="1" dirty="0">
                <a:latin typeface="Arial"/>
                <a:cs typeface="Arial"/>
              </a:rPr>
              <a:t>community’s</a:t>
            </a:r>
            <a:r>
              <a:rPr sz="1300" b="1" i="1" spc="-5" dirty="0">
                <a:latin typeface="Arial"/>
                <a:cs typeface="Arial"/>
              </a:rPr>
              <a:t> </a:t>
            </a:r>
            <a:r>
              <a:rPr sz="1300" b="1" i="1" dirty="0">
                <a:latin typeface="Arial"/>
                <a:cs typeface="Arial"/>
              </a:rPr>
              <a:t>permanent</a:t>
            </a:r>
            <a:r>
              <a:rPr sz="1300" b="1" i="1" spc="-20" dirty="0">
                <a:latin typeface="Arial"/>
                <a:cs typeface="Arial"/>
              </a:rPr>
              <a:t> </a:t>
            </a:r>
            <a:r>
              <a:rPr sz="1300" b="1" i="1" dirty="0">
                <a:latin typeface="Arial"/>
                <a:cs typeface="Arial"/>
              </a:rPr>
              <a:t>endowment</a:t>
            </a:r>
            <a:r>
              <a:rPr sz="1300" b="1" dirty="0">
                <a:latin typeface="Arial"/>
                <a:cs typeface="Arial"/>
              </a:rPr>
              <a:t>; </a:t>
            </a:r>
            <a:r>
              <a:rPr sz="1300" b="1" i="1" dirty="0">
                <a:latin typeface="Arial"/>
                <a:cs typeface="Arial"/>
              </a:rPr>
              <a:t>start</a:t>
            </a:r>
            <a:r>
              <a:rPr sz="1300" b="1" i="1" spc="-45" dirty="0">
                <a:latin typeface="Arial"/>
                <a:cs typeface="Arial"/>
              </a:rPr>
              <a:t> </a:t>
            </a:r>
            <a:r>
              <a:rPr sz="1300" b="1" i="1" dirty="0">
                <a:latin typeface="Arial"/>
                <a:cs typeface="Arial"/>
              </a:rPr>
              <a:t>new</a:t>
            </a:r>
            <a:r>
              <a:rPr sz="1300" b="1" i="1" spc="-35" dirty="0">
                <a:latin typeface="Arial"/>
                <a:cs typeface="Arial"/>
              </a:rPr>
              <a:t> </a:t>
            </a:r>
            <a:r>
              <a:rPr sz="1300" b="1" i="1" spc="-10" dirty="0">
                <a:latin typeface="Arial"/>
                <a:cs typeface="Arial"/>
              </a:rPr>
              <a:t>funds </a:t>
            </a:r>
            <a:r>
              <a:rPr sz="1300" b="1" i="1" dirty="0">
                <a:latin typeface="Arial"/>
                <a:cs typeface="Arial"/>
              </a:rPr>
              <a:t>that</a:t>
            </a:r>
            <a:r>
              <a:rPr sz="1300" b="1" i="1" spc="-10" dirty="0">
                <a:latin typeface="Arial"/>
                <a:cs typeface="Arial"/>
              </a:rPr>
              <a:t> </a:t>
            </a:r>
            <a:r>
              <a:rPr sz="1300" b="1" i="1" dirty="0">
                <a:latin typeface="Arial"/>
                <a:cs typeface="Arial"/>
              </a:rPr>
              <a:t>we</a:t>
            </a:r>
            <a:r>
              <a:rPr sz="1300" b="1" i="1" spc="-25" dirty="0">
                <a:latin typeface="Arial"/>
                <a:cs typeface="Arial"/>
              </a:rPr>
              <a:t> </a:t>
            </a:r>
            <a:r>
              <a:rPr sz="1300" b="1" i="1" dirty="0">
                <a:latin typeface="Arial"/>
                <a:cs typeface="Arial"/>
              </a:rPr>
              <a:t>want</a:t>
            </a:r>
            <a:r>
              <a:rPr sz="1300" b="1" i="1" spc="-10" dirty="0">
                <a:latin typeface="Arial"/>
                <a:cs typeface="Arial"/>
              </a:rPr>
              <a:t> </a:t>
            </a:r>
            <a:r>
              <a:rPr sz="1300" b="1" i="1" dirty="0">
                <a:latin typeface="Arial"/>
                <a:cs typeface="Arial"/>
              </a:rPr>
              <a:t>in</a:t>
            </a:r>
            <a:r>
              <a:rPr sz="1300" b="1" i="1" spc="-20" dirty="0">
                <a:latin typeface="Arial"/>
                <a:cs typeface="Arial"/>
              </a:rPr>
              <a:t> </a:t>
            </a:r>
            <a:r>
              <a:rPr sz="1300" b="1" i="1" dirty="0">
                <a:latin typeface="Arial"/>
                <a:cs typeface="Arial"/>
              </a:rPr>
              <a:t>our</a:t>
            </a:r>
            <a:r>
              <a:rPr sz="1300" b="1" i="1" spc="-10" dirty="0">
                <a:latin typeface="Arial"/>
                <a:cs typeface="Arial"/>
              </a:rPr>
              <a:t> portfolio.</a:t>
            </a:r>
            <a:endParaRPr sz="13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30"/>
              </a:spcBef>
            </a:pPr>
            <a:endParaRPr sz="1300">
              <a:latin typeface="Arial"/>
              <a:cs typeface="Arial"/>
            </a:endParaRPr>
          </a:p>
          <a:p>
            <a:pPr marL="240665" indent="-227965">
              <a:lnSpc>
                <a:spcPct val="100000"/>
              </a:lnSpc>
              <a:buAutoNum type="arabicPeriod"/>
              <a:tabLst>
                <a:tab pos="240665" algn="l"/>
              </a:tabLst>
            </a:pPr>
            <a:r>
              <a:rPr sz="1300" dirty="0">
                <a:latin typeface="Arial"/>
                <a:cs typeface="Arial"/>
              </a:rPr>
              <a:t>Deepen</a:t>
            </a:r>
            <a:r>
              <a:rPr sz="1300" spc="-35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&amp;</a:t>
            </a:r>
            <a:r>
              <a:rPr sz="1300" spc="-55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broaden</a:t>
            </a:r>
            <a:r>
              <a:rPr sz="1300" spc="-15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relationships</a:t>
            </a:r>
            <a:r>
              <a:rPr sz="1300" spc="-20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with</a:t>
            </a:r>
            <a:r>
              <a:rPr sz="1300" spc="-30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personal</a:t>
            </a:r>
            <a:r>
              <a:rPr sz="1300" spc="-20" dirty="0">
                <a:latin typeface="Arial"/>
                <a:cs typeface="Arial"/>
              </a:rPr>
              <a:t> </a:t>
            </a:r>
            <a:r>
              <a:rPr sz="1300" spc="-10" dirty="0">
                <a:latin typeface="Arial"/>
                <a:cs typeface="Arial"/>
              </a:rPr>
              <a:t>advisors</a:t>
            </a:r>
            <a:endParaRPr sz="1300">
              <a:latin typeface="Arial"/>
              <a:cs typeface="Arial"/>
            </a:endParaRPr>
          </a:p>
          <a:p>
            <a:pPr marL="240665" indent="-227965">
              <a:lnSpc>
                <a:spcPct val="100000"/>
              </a:lnSpc>
              <a:spcBef>
                <a:spcPts val="1380"/>
              </a:spcBef>
              <a:buAutoNum type="arabicPeriod"/>
              <a:tabLst>
                <a:tab pos="240665" algn="l"/>
              </a:tabLst>
            </a:pPr>
            <a:r>
              <a:rPr sz="1300" dirty="0">
                <a:latin typeface="Arial"/>
                <a:cs typeface="Arial"/>
              </a:rPr>
              <a:t>Promote</a:t>
            </a:r>
            <a:r>
              <a:rPr sz="1300" spc="-25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the</a:t>
            </a:r>
            <a:r>
              <a:rPr sz="1300" spc="-45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Foundation</a:t>
            </a:r>
            <a:r>
              <a:rPr sz="1300" spc="-10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as</a:t>
            </a:r>
            <a:r>
              <a:rPr sz="1300" spc="-45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a</a:t>
            </a:r>
            <a:r>
              <a:rPr sz="1300" spc="-55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philanthropic</a:t>
            </a:r>
            <a:r>
              <a:rPr sz="1300" spc="-15" dirty="0">
                <a:latin typeface="Arial"/>
                <a:cs typeface="Arial"/>
              </a:rPr>
              <a:t> </a:t>
            </a:r>
            <a:r>
              <a:rPr sz="1300" spc="-10" dirty="0">
                <a:latin typeface="Arial"/>
                <a:cs typeface="Arial"/>
              </a:rPr>
              <a:t>solution</a:t>
            </a:r>
            <a:endParaRPr sz="1300">
              <a:latin typeface="Arial"/>
              <a:cs typeface="Arial"/>
            </a:endParaRPr>
          </a:p>
          <a:p>
            <a:pPr marL="240665" indent="-227965">
              <a:lnSpc>
                <a:spcPct val="100000"/>
              </a:lnSpc>
              <a:spcBef>
                <a:spcPts val="1380"/>
              </a:spcBef>
              <a:buAutoNum type="arabicPeriod"/>
              <a:tabLst>
                <a:tab pos="240665" algn="l"/>
              </a:tabLst>
            </a:pPr>
            <a:r>
              <a:rPr sz="1300" dirty="0">
                <a:latin typeface="Arial"/>
                <a:cs typeface="Arial"/>
              </a:rPr>
              <a:t>Promote</a:t>
            </a:r>
            <a:r>
              <a:rPr sz="1300" spc="-10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Legacy</a:t>
            </a:r>
            <a:r>
              <a:rPr sz="1300" spc="-15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giving</a:t>
            </a:r>
            <a:r>
              <a:rPr sz="1300" spc="-10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with</a:t>
            </a:r>
            <a:r>
              <a:rPr sz="1300" spc="-15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a</a:t>
            </a:r>
            <a:r>
              <a:rPr sz="1300" spc="-25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focus</a:t>
            </a:r>
            <a:r>
              <a:rPr sz="1300" spc="-15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on</a:t>
            </a:r>
            <a:r>
              <a:rPr sz="1300" spc="-25" dirty="0">
                <a:latin typeface="Arial"/>
                <a:cs typeface="Arial"/>
              </a:rPr>
              <a:t> </a:t>
            </a:r>
            <a:r>
              <a:rPr sz="1300" spc="-10" dirty="0">
                <a:latin typeface="Arial"/>
                <a:cs typeface="Arial"/>
              </a:rPr>
              <a:t>unrestricted</a:t>
            </a:r>
            <a:r>
              <a:rPr sz="1300" spc="-5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and</a:t>
            </a:r>
            <a:r>
              <a:rPr sz="1300" spc="-15" dirty="0">
                <a:latin typeface="Arial"/>
                <a:cs typeface="Arial"/>
              </a:rPr>
              <a:t> </a:t>
            </a:r>
            <a:r>
              <a:rPr sz="1300" spc="-25" dirty="0">
                <a:latin typeface="Arial"/>
                <a:cs typeface="Arial"/>
              </a:rPr>
              <a:t>FOI</a:t>
            </a:r>
            <a:endParaRPr sz="1300">
              <a:latin typeface="Arial"/>
              <a:cs typeface="Arial"/>
            </a:endParaRPr>
          </a:p>
          <a:p>
            <a:pPr marL="241300">
              <a:lnSpc>
                <a:spcPct val="100000"/>
              </a:lnSpc>
              <a:spcBef>
                <a:spcPts val="785"/>
              </a:spcBef>
            </a:pPr>
            <a:r>
              <a:rPr sz="1300" spc="-10" dirty="0">
                <a:latin typeface="Arial"/>
                <a:cs typeface="Arial"/>
              </a:rPr>
              <a:t>Funds</a:t>
            </a:r>
            <a:endParaRPr sz="13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sz="half" idx="3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Organizational</a:t>
            </a:r>
            <a:r>
              <a:rPr spc="-100" dirty="0"/>
              <a:t> </a:t>
            </a:r>
            <a:r>
              <a:rPr spc="-10" dirty="0"/>
              <a:t>Excellence</a:t>
            </a:r>
          </a:p>
          <a:p>
            <a:pPr>
              <a:lnSpc>
                <a:spcPct val="100000"/>
              </a:lnSpc>
              <a:spcBef>
                <a:spcPts val="1345"/>
              </a:spcBef>
            </a:pPr>
            <a:endParaRPr spc="-10" dirty="0"/>
          </a:p>
          <a:p>
            <a:pPr marL="12700" marR="5080">
              <a:lnSpc>
                <a:spcPct val="150000"/>
              </a:lnSpc>
            </a:pPr>
            <a:r>
              <a:rPr sz="1300" i="1" u="none" dirty="0">
                <a:solidFill>
                  <a:srgbClr val="000000"/>
                </a:solidFill>
                <a:latin typeface="Arial"/>
                <a:cs typeface="Arial"/>
              </a:rPr>
              <a:t>Secure</a:t>
            </a:r>
            <a:r>
              <a:rPr sz="1300" i="1" u="none" spc="-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i="1" u="none" dirty="0">
                <a:solidFill>
                  <a:srgbClr val="000000"/>
                </a:solidFill>
                <a:latin typeface="Arial"/>
                <a:cs typeface="Arial"/>
              </a:rPr>
              <a:t>our</a:t>
            </a:r>
            <a:r>
              <a:rPr sz="1300" i="1" u="none" spc="-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i="1" u="none" dirty="0">
                <a:solidFill>
                  <a:srgbClr val="000000"/>
                </a:solidFill>
                <a:latin typeface="Arial"/>
                <a:cs typeface="Arial"/>
              </a:rPr>
              <a:t>future</a:t>
            </a:r>
            <a:r>
              <a:rPr sz="1300" i="1" u="none" spc="-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i="1" u="none" dirty="0">
                <a:solidFill>
                  <a:srgbClr val="000000"/>
                </a:solidFill>
                <a:latin typeface="Arial"/>
                <a:cs typeface="Arial"/>
              </a:rPr>
              <a:t>sustainability</a:t>
            </a:r>
            <a:r>
              <a:rPr sz="1300" i="1" u="none" spc="-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i="1" u="none" dirty="0">
                <a:solidFill>
                  <a:srgbClr val="000000"/>
                </a:solidFill>
                <a:latin typeface="Arial"/>
                <a:cs typeface="Arial"/>
              </a:rPr>
              <a:t>through</a:t>
            </a:r>
            <a:r>
              <a:rPr sz="1300" i="1" u="none" spc="-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i="1" u="none" dirty="0">
                <a:solidFill>
                  <a:srgbClr val="000000"/>
                </a:solidFill>
                <a:latin typeface="Arial"/>
                <a:cs typeface="Arial"/>
              </a:rPr>
              <a:t>prudent</a:t>
            </a:r>
            <a:r>
              <a:rPr sz="1300" i="1" u="none" spc="-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i="1" u="none" spc="-10" dirty="0">
                <a:solidFill>
                  <a:srgbClr val="000000"/>
                </a:solidFill>
                <a:latin typeface="Arial"/>
                <a:cs typeface="Arial"/>
              </a:rPr>
              <a:t>fiscal </a:t>
            </a:r>
            <a:r>
              <a:rPr sz="1300" i="1" u="none" dirty="0">
                <a:solidFill>
                  <a:srgbClr val="000000"/>
                </a:solidFill>
                <a:latin typeface="Arial"/>
                <a:cs typeface="Arial"/>
              </a:rPr>
              <a:t>management</a:t>
            </a:r>
            <a:r>
              <a:rPr sz="1300" i="1" u="none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i="1" u="none" dirty="0">
                <a:solidFill>
                  <a:srgbClr val="000000"/>
                </a:solidFill>
                <a:latin typeface="Arial"/>
                <a:cs typeface="Arial"/>
              </a:rPr>
              <a:t>and</a:t>
            </a:r>
            <a:r>
              <a:rPr sz="1300" i="1" u="none" spc="-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i="1" u="none" dirty="0">
                <a:solidFill>
                  <a:srgbClr val="000000"/>
                </a:solidFill>
                <a:latin typeface="Arial"/>
                <a:cs typeface="Arial"/>
              </a:rPr>
              <a:t>development</a:t>
            </a:r>
            <a:r>
              <a:rPr sz="1300" i="1" u="none" spc="-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i="1" u="none" dirty="0">
                <a:solidFill>
                  <a:srgbClr val="000000"/>
                </a:solidFill>
                <a:latin typeface="Arial"/>
                <a:cs typeface="Arial"/>
              </a:rPr>
              <a:t>of</a:t>
            </a:r>
            <a:r>
              <a:rPr sz="1300" i="1" u="none" spc="-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i="1" u="none" dirty="0">
                <a:solidFill>
                  <a:srgbClr val="000000"/>
                </a:solidFill>
                <a:latin typeface="Arial"/>
                <a:cs typeface="Arial"/>
              </a:rPr>
              <a:t>a</a:t>
            </a:r>
            <a:r>
              <a:rPr sz="1300" i="1" u="none" spc="-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i="1" u="none" dirty="0">
                <a:solidFill>
                  <a:srgbClr val="000000"/>
                </a:solidFill>
                <a:latin typeface="Arial"/>
                <a:cs typeface="Arial"/>
              </a:rPr>
              <a:t>diversified</a:t>
            </a:r>
            <a:r>
              <a:rPr sz="1300" i="1" u="none" spc="-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i="1" u="none" dirty="0">
                <a:solidFill>
                  <a:srgbClr val="000000"/>
                </a:solidFill>
                <a:latin typeface="Arial"/>
                <a:cs typeface="Arial"/>
              </a:rPr>
              <a:t>revenue</a:t>
            </a:r>
            <a:r>
              <a:rPr sz="1300" i="1" u="none" spc="-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i="1" u="none" spc="-10" dirty="0">
                <a:solidFill>
                  <a:srgbClr val="000000"/>
                </a:solidFill>
                <a:latin typeface="Arial"/>
                <a:cs typeface="Arial"/>
              </a:rPr>
              <a:t>stream.</a:t>
            </a:r>
            <a:endParaRPr sz="1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445"/>
              </a:spcBef>
            </a:pPr>
            <a:endParaRPr sz="1300">
              <a:latin typeface="Arial"/>
              <a:cs typeface="Arial"/>
            </a:endParaRPr>
          </a:p>
          <a:p>
            <a:pPr marL="240029" marR="97155" indent="-227965">
              <a:lnSpc>
                <a:spcPct val="150000"/>
              </a:lnSpc>
              <a:spcBef>
                <a:spcPts val="5"/>
              </a:spcBef>
              <a:buAutoNum type="arabicPeriod"/>
              <a:tabLst>
                <a:tab pos="241300" algn="l"/>
              </a:tabLst>
            </a:pP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Financial</a:t>
            </a:r>
            <a:r>
              <a:rPr sz="1300" b="0" u="none" spc="-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Stability–</a:t>
            </a:r>
            <a:r>
              <a:rPr sz="1300" b="0" u="none" spc="-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Eliminate</a:t>
            </a:r>
            <a:r>
              <a:rPr sz="1300" b="0" u="none" spc="-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dependency</a:t>
            </a:r>
            <a:r>
              <a:rPr sz="1300" b="0" u="none" spc="-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on</a:t>
            </a:r>
            <a:r>
              <a:rPr sz="1300" b="0" u="none" spc="-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Jeans</a:t>
            </a:r>
            <a:r>
              <a:rPr sz="1300" b="0" u="none" spc="-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and</a:t>
            </a:r>
            <a:r>
              <a:rPr sz="1300" b="0" u="none" spc="-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spc="-10" dirty="0">
                <a:solidFill>
                  <a:srgbClr val="000000"/>
                </a:solidFill>
                <a:latin typeface="Arial"/>
                <a:cs typeface="Arial"/>
              </a:rPr>
              <a:t>Jewels 	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for</a:t>
            </a:r>
            <a:r>
              <a:rPr sz="1300" b="0" u="none" spc="-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operational</a:t>
            </a:r>
            <a:r>
              <a:rPr sz="1300" b="0" u="none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spc="-10" dirty="0">
                <a:solidFill>
                  <a:srgbClr val="000000"/>
                </a:solidFill>
                <a:latin typeface="Arial"/>
                <a:cs typeface="Arial"/>
              </a:rPr>
              <a:t>expenses.</a:t>
            </a:r>
            <a:endParaRPr sz="1300">
              <a:latin typeface="Arial"/>
              <a:cs typeface="Arial"/>
            </a:endParaRPr>
          </a:p>
          <a:p>
            <a:pPr marL="240029" marR="6985" indent="-227965">
              <a:lnSpc>
                <a:spcPct val="150100"/>
              </a:lnSpc>
              <a:spcBef>
                <a:spcPts val="595"/>
              </a:spcBef>
              <a:buAutoNum type="arabicPeriod"/>
              <a:tabLst>
                <a:tab pos="241300" algn="l"/>
              </a:tabLst>
            </a:pP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Optimize</a:t>
            </a:r>
            <a:r>
              <a:rPr sz="1300" b="0" u="none" spc="-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the</a:t>
            </a:r>
            <a:r>
              <a:rPr sz="1300" b="0" u="none" spc="-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use</a:t>
            </a:r>
            <a:r>
              <a:rPr sz="1300" b="0" u="none" spc="-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of</a:t>
            </a:r>
            <a:r>
              <a:rPr sz="1300" b="0" u="none" spc="-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technology</a:t>
            </a:r>
            <a:r>
              <a:rPr sz="1300" b="0" u="none" spc="-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to</a:t>
            </a:r>
            <a:r>
              <a:rPr sz="1300" b="0" u="none" spc="-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enhance</a:t>
            </a:r>
            <a:r>
              <a:rPr sz="1300" b="0" u="none" spc="-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operational</a:t>
            </a:r>
            <a:r>
              <a:rPr sz="1300" b="0" u="none" spc="-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spc="-10" dirty="0">
                <a:solidFill>
                  <a:srgbClr val="000000"/>
                </a:solidFill>
                <a:latin typeface="Arial"/>
                <a:cs typeface="Arial"/>
              </a:rPr>
              <a:t>efficiency 	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in</a:t>
            </a:r>
            <a:r>
              <a:rPr sz="1300" b="0" u="none" spc="-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areas</a:t>
            </a:r>
            <a:r>
              <a:rPr sz="1300" b="0" u="none" spc="-7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including</a:t>
            </a:r>
            <a:r>
              <a:rPr sz="1300" b="0" u="none" spc="-6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resource</a:t>
            </a:r>
            <a:r>
              <a:rPr sz="1300" b="0" u="none" spc="-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development,</a:t>
            </a:r>
            <a:r>
              <a:rPr sz="1300" b="0" u="none" spc="-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stewardship</a:t>
            </a:r>
            <a:r>
              <a:rPr sz="1300" b="0" u="none" spc="-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spc="-25" dirty="0">
                <a:solidFill>
                  <a:srgbClr val="000000"/>
                </a:solidFill>
                <a:latin typeface="Arial"/>
                <a:cs typeface="Arial"/>
              </a:rPr>
              <a:t>and 	</a:t>
            </a:r>
            <a:r>
              <a:rPr sz="1300" b="0" u="none" spc="-10" dirty="0">
                <a:solidFill>
                  <a:srgbClr val="000000"/>
                </a:solidFill>
                <a:latin typeface="Arial"/>
                <a:cs typeface="Arial"/>
              </a:rPr>
              <a:t>accountability,</a:t>
            </a:r>
            <a:r>
              <a:rPr sz="1300" b="0" u="none" spc="-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grant</a:t>
            </a:r>
            <a:r>
              <a:rPr sz="1300" b="0" u="none" spc="-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making</a:t>
            </a:r>
            <a:r>
              <a:rPr sz="1300" b="0" u="none" spc="-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and</a:t>
            </a:r>
            <a:r>
              <a:rPr sz="1300" b="0" u="none" spc="-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donor</a:t>
            </a:r>
            <a:r>
              <a:rPr sz="1300" b="0" u="none" spc="-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spc="-10" dirty="0">
                <a:solidFill>
                  <a:srgbClr val="000000"/>
                </a:solidFill>
                <a:latin typeface="Arial"/>
                <a:cs typeface="Arial"/>
              </a:rPr>
              <a:t>relations.</a:t>
            </a:r>
            <a:endParaRPr sz="1300">
              <a:latin typeface="Arial"/>
              <a:cs typeface="Arial"/>
            </a:endParaRPr>
          </a:p>
          <a:p>
            <a:pPr marL="240665" indent="-227965">
              <a:lnSpc>
                <a:spcPct val="100000"/>
              </a:lnSpc>
              <a:spcBef>
                <a:spcPts val="1380"/>
              </a:spcBef>
              <a:buAutoNum type="arabicPeriod"/>
              <a:tabLst>
                <a:tab pos="240665" algn="l"/>
              </a:tabLst>
            </a:pP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Strengthen</a:t>
            </a:r>
            <a:r>
              <a:rPr sz="1300" b="0" u="none" spc="-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our</a:t>
            </a:r>
            <a:r>
              <a:rPr sz="1300" b="0" u="none" spc="-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capacity</a:t>
            </a:r>
            <a:r>
              <a:rPr sz="1300" b="0" u="none" spc="-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and</a:t>
            </a:r>
            <a:r>
              <a:rPr sz="1300" b="0" u="none" spc="-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spc="-10" dirty="0">
                <a:solidFill>
                  <a:srgbClr val="000000"/>
                </a:solidFill>
                <a:latin typeface="Arial"/>
                <a:cs typeface="Arial"/>
              </a:rPr>
              <a:t>sustainability</a:t>
            </a:r>
            <a:r>
              <a:rPr sz="1300" b="0" u="none" spc="-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as</a:t>
            </a:r>
            <a:r>
              <a:rPr sz="1300" b="0" u="none" spc="-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dirty="0">
                <a:solidFill>
                  <a:srgbClr val="000000"/>
                </a:solidFill>
                <a:latin typeface="Arial"/>
                <a:cs typeface="Arial"/>
              </a:rPr>
              <a:t>a</a:t>
            </a:r>
            <a:r>
              <a:rPr sz="1300" b="0" u="none" spc="-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300" b="0" u="none" spc="-10" dirty="0">
                <a:solidFill>
                  <a:srgbClr val="000000"/>
                </a:solidFill>
                <a:latin typeface="Arial"/>
                <a:cs typeface="Arial"/>
              </a:rPr>
              <a:t>Foundation</a:t>
            </a:r>
            <a:endParaRPr sz="13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E7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675876" y="1689597"/>
            <a:ext cx="1115568" cy="1082039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565135" y="1689597"/>
            <a:ext cx="1117092" cy="108203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454396" y="1710933"/>
            <a:ext cx="1117092" cy="1083564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236976" y="1710933"/>
            <a:ext cx="1115568" cy="1083564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18032" y="1710933"/>
            <a:ext cx="1115568" cy="1083564"/>
          </a:xfrm>
          <a:prstGeom prst="rect">
            <a:avLst/>
          </a:prstGeom>
        </p:spPr>
      </p:pic>
      <p:sp>
        <p:nvSpPr>
          <p:cNvPr id="9" name="object 9"/>
          <p:cNvSpPr/>
          <p:nvPr/>
        </p:nvSpPr>
        <p:spPr>
          <a:xfrm>
            <a:off x="1394460" y="2517129"/>
            <a:ext cx="1888489" cy="434340"/>
          </a:xfrm>
          <a:custGeom>
            <a:avLst/>
            <a:gdLst/>
            <a:ahLst/>
            <a:cxnLst/>
            <a:rect l="l" t="t" r="r" b="b"/>
            <a:pathLst>
              <a:path w="1888489" h="434339">
                <a:moveTo>
                  <a:pt x="0" y="434339"/>
                </a:moveTo>
                <a:lnTo>
                  <a:pt x="1888236" y="434339"/>
                </a:lnTo>
                <a:lnTo>
                  <a:pt x="1888236" y="0"/>
                </a:lnTo>
                <a:lnTo>
                  <a:pt x="0" y="0"/>
                </a:lnTo>
                <a:lnTo>
                  <a:pt x="0" y="434339"/>
                </a:lnTo>
                <a:close/>
              </a:path>
            </a:pathLst>
          </a:custGeom>
          <a:ln w="127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385952" y="2504418"/>
            <a:ext cx="1916557" cy="778418"/>
          </a:xfrm>
          <a:prstGeom prst="rect">
            <a:avLst/>
          </a:prstGeom>
          <a:solidFill>
            <a:schemeClr val="tx2"/>
          </a:solidFill>
        </p:spPr>
        <p:txBody>
          <a:bodyPr vert="horz" wrap="square" lIns="0" tIns="107950" rIns="0" bIns="0" rtlCol="0">
            <a:spAutoFit/>
          </a:bodyPr>
          <a:lstStyle/>
          <a:p>
            <a:pPr marL="380365" algn="l">
              <a:lnSpc>
                <a:spcPct val="100000"/>
              </a:lnSpc>
              <a:spcBef>
                <a:spcPts val="850"/>
              </a:spcBef>
            </a:pP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Executive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Director</a:t>
            </a:r>
            <a:endParaRPr lang="en-US" sz="1200" spc="-1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380365" algn="l">
              <a:lnSpc>
                <a:spcPct val="100000"/>
              </a:lnSpc>
              <a:spcBef>
                <a:spcPts val="850"/>
              </a:spcBef>
            </a:pPr>
            <a:r>
              <a:rPr lang="en-US" sz="1200" spc="-10" dirty="0">
                <a:solidFill>
                  <a:srgbClr val="FFFFFF"/>
                </a:solidFill>
                <a:latin typeface="Calibri"/>
                <a:cs typeface="Calibri"/>
              </a:rPr>
              <a:t>and Fund Dev. Officer</a:t>
            </a:r>
            <a:br>
              <a:rPr lang="en-US" sz="1200" spc="-10" dirty="0">
                <a:solidFill>
                  <a:srgbClr val="FFFFFF"/>
                </a:solidFill>
                <a:latin typeface="Calibri"/>
                <a:cs typeface="Calibri"/>
              </a:rPr>
            </a:br>
            <a:endParaRPr sz="1200" dirty="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394460" y="3278190"/>
            <a:ext cx="1888489" cy="3276538"/>
          </a:xfrm>
          <a:prstGeom prst="rect">
            <a:avLst/>
          </a:prstGeom>
          <a:solidFill>
            <a:schemeClr val="accent1">
              <a:lumMod val="20000"/>
              <a:lumOff val="80000"/>
              <a:alpha val="90194"/>
            </a:schemeClr>
          </a:solidFill>
          <a:ln w="12700">
            <a:solidFill>
              <a:srgbClr val="CFD4EA"/>
            </a:solidFill>
          </a:ln>
        </p:spPr>
        <p:txBody>
          <a:bodyPr vert="horz" wrap="square" lIns="0" tIns="53975" rIns="0" bIns="0" rtlCol="0">
            <a:spAutoFit/>
          </a:bodyPr>
          <a:lstStyle/>
          <a:p>
            <a:pPr marL="177800" marR="111125" indent="-114300">
              <a:lnSpc>
                <a:spcPct val="91700"/>
              </a:lnSpc>
              <a:spcBef>
                <a:spcPts val="425"/>
              </a:spcBef>
              <a:buChar char="•"/>
              <a:tabLst>
                <a:tab pos="177800" algn="l"/>
              </a:tabLst>
            </a:pPr>
            <a:r>
              <a:rPr sz="1200" dirty="0">
                <a:latin typeface="Calibri"/>
                <a:cs typeface="Calibri"/>
              </a:rPr>
              <a:t>Actively</a:t>
            </a:r>
            <a:r>
              <a:rPr sz="1200" spc="-5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develop</a:t>
            </a:r>
            <a:r>
              <a:rPr sz="1200" spc="-5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assets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to </a:t>
            </a:r>
            <a:r>
              <a:rPr lang="en-US" sz="1200" dirty="0">
                <a:latin typeface="Calibri"/>
                <a:cs typeface="Calibri"/>
              </a:rPr>
              <a:t>grow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-10" dirty="0">
                <a:latin typeface="Calibri"/>
                <a:cs typeface="Calibri"/>
              </a:rPr>
              <a:t> mission </a:t>
            </a:r>
            <a:r>
              <a:rPr sz="1200" spc="-25" dirty="0">
                <a:latin typeface="Calibri"/>
                <a:cs typeface="Calibri"/>
              </a:rPr>
              <a:t>and </a:t>
            </a:r>
            <a:r>
              <a:rPr sz="1200" dirty="0">
                <a:latin typeface="Calibri"/>
                <a:cs typeface="Calibri"/>
              </a:rPr>
              <a:t>of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the </a:t>
            </a:r>
            <a:r>
              <a:rPr lang="en-US" sz="1200" spc="-10" dirty="0">
                <a:latin typeface="Calibri"/>
                <a:cs typeface="Calibri"/>
              </a:rPr>
              <a:t>Foundation’s component Funds</a:t>
            </a:r>
            <a:endParaRPr sz="1200" dirty="0">
              <a:latin typeface="Calibri"/>
              <a:cs typeface="Calibri"/>
            </a:endParaRPr>
          </a:p>
          <a:p>
            <a:pPr marL="177800" marR="86995" indent="-114300">
              <a:lnSpc>
                <a:spcPct val="91500"/>
              </a:lnSpc>
              <a:spcBef>
                <a:spcPts val="229"/>
              </a:spcBef>
              <a:buChar char="•"/>
              <a:tabLst>
                <a:tab pos="177800" algn="l"/>
              </a:tabLst>
            </a:pPr>
            <a:endParaRPr lang="en-US" sz="1200" spc="-10" dirty="0">
              <a:latin typeface="Calibri"/>
              <a:cs typeface="Calibri"/>
            </a:endParaRPr>
          </a:p>
          <a:p>
            <a:pPr marL="177800" marR="86995" indent="-114300">
              <a:lnSpc>
                <a:spcPct val="91500"/>
              </a:lnSpc>
              <a:spcBef>
                <a:spcPts val="229"/>
              </a:spcBef>
              <a:buChar char="•"/>
              <a:tabLst>
                <a:tab pos="177800" algn="l"/>
              </a:tabLst>
            </a:pPr>
            <a:endParaRPr lang="en-US" sz="1200" spc="-10" dirty="0">
              <a:latin typeface="Calibri"/>
              <a:cs typeface="Calibri"/>
            </a:endParaRPr>
          </a:p>
          <a:p>
            <a:pPr marL="177800" marR="86995" indent="-114300">
              <a:lnSpc>
                <a:spcPct val="91500"/>
              </a:lnSpc>
              <a:spcBef>
                <a:spcPts val="229"/>
              </a:spcBef>
              <a:buChar char="•"/>
              <a:tabLst>
                <a:tab pos="177800" algn="l"/>
              </a:tabLst>
            </a:pPr>
            <a:endParaRPr lang="en-US" sz="1200" spc="-10" dirty="0">
              <a:latin typeface="Calibri"/>
              <a:cs typeface="Calibri"/>
            </a:endParaRPr>
          </a:p>
          <a:p>
            <a:pPr marL="177800" marR="86995" indent="-114300">
              <a:lnSpc>
                <a:spcPct val="91500"/>
              </a:lnSpc>
              <a:spcBef>
                <a:spcPts val="229"/>
              </a:spcBef>
              <a:buChar char="•"/>
              <a:tabLst>
                <a:tab pos="177800" algn="l"/>
              </a:tabLst>
            </a:pPr>
            <a:endParaRPr lang="en-US" sz="1200" spc="-10" dirty="0">
              <a:latin typeface="Calibri"/>
              <a:cs typeface="Calibri"/>
            </a:endParaRPr>
          </a:p>
          <a:p>
            <a:pPr marL="177800" marR="86995" indent="-114300">
              <a:lnSpc>
                <a:spcPct val="91500"/>
              </a:lnSpc>
              <a:spcBef>
                <a:spcPts val="229"/>
              </a:spcBef>
              <a:buChar char="•"/>
              <a:tabLst>
                <a:tab pos="177800" algn="l"/>
              </a:tabLst>
            </a:pPr>
            <a:endParaRPr lang="en-US" sz="1200" spc="-10" dirty="0">
              <a:latin typeface="Calibri"/>
              <a:cs typeface="Calibri"/>
            </a:endParaRPr>
          </a:p>
          <a:p>
            <a:pPr marL="177800" marR="86995" indent="-114300">
              <a:lnSpc>
                <a:spcPct val="91500"/>
              </a:lnSpc>
              <a:spcBef>
                <a:spcPts val="229"/>
              </a:spcBef>
              <a:buChar char="•"/>
              <a:tabLst>
                <a:tab pos="177800" algn="l"/>
              </a:tabLst>
            </a:pPr>
            <a:endParaRPr lang="en-US" sz="1200" spc="-10" dirty="0">
              <a:latin typeface="Calibri"/>
              <a:cs typeface="Calibri"/>
            </a:endParaRPr>
          </a:p>
          <a:p>
            <a:pPr marL="177800" marR="86995" indent="-114300">
              <a:lnSpc>
                <a:spcPct val="91500"/>
              </a:lnSpc>
              <a:spcBef>
                <a:spcPts val="229"/>
              </a:spcBef>
              <a:buChar char="•"/>
              <a:tabLst>
                <a:tab pos="177800" algn="l"/>
              </a:tabLst>
            </a:pPr>
            <a:endParaRPr lang="en-US" sz="1200" spc="-10" dirty="0">
              <a:latin typeface="Calibri"/>
              <a:cs typeface="Calibri"/>
            </a:endParaRPr>
          </a:p>
          <a:p>
            <a:pPr marL="177800" marR="86995" indent="-114300">
              <a:lnSpc>
                <a:spcPct val="91500"/>
              </a:lnSpc>
              <a:spcBef>
                <a:spcPts val="229"/>
              </a:spcBef>
              <a:buChar char="•"/>
              <a:tabLst>
                <a:tab pos="177800" algn="l"/>
              </a:tabLst>
            </a:pPr>
            <a:endParaRPr lang="en-US" sz="1200" spc="-10" dirty="0">
              <a:latin typeface="Calibri"/>
              <a:cs typeface="Calibri"/>
            </a:endParaRPr>
          </a:p>
          <a:p>
            <a:pPr marL="177800" marR="86995" indent="-114300">
              <a:lnSpc>
                <a:spcPct val="91500"/>
              </a:lnSpc>
              <a:spcBef>
                <a:spcPts val="229"/>
              </a:spcBef>
              <a:buChar char="•"/>
              <a:tabLst>
                <a:tab pos="177800" algn="l"/>
              </a:tabLst>
            </a:pPr>
            <a:endParaRPr lang="en-US" sz="1200" spc="-10" dirty="0">
              <a:latin typeface="Calibri"/>
              <a:cs typeface="Calibri"/>
            </a:endParaRPr>
          </a:p>
          <a:p>
            <a:pPr marL="177800" marR="86995" indent="-114300">
              <a:lnSpc>
                <a:spcPct val="91500"/>
              </a:lnSpc>
              <a:spcBef>
                <a:spcPts val="229"/>
              </a:spcBef>
              <a:buChar char="•"/>
              <a:tabLst>
                <a:tab pos="177800" algn="l"/>
              </a:tabLst>
            </a:pPr>
            <a:endParaRPr lang="en-US" sz="1200" spc="-10" dirty="0">
              <a:latin typeface="Calibri"/>
              <a:cs typeface="Calibri"/>
            </a:endParaRPr>
          </a:p>
          <a:p>
            <a:pPr marL="177800" marR="86995" indent="-114300">
              <a:lnSpc>
                <a:spcPct val="91500"/>
              </a:lnSpc>
              <a:spcBef>
                <a:spcPts val="229"/>
              </a:spcBef>
              <a:buChar char="•"/>
              <a:tabLst>
                <a:tab pos="177800" algn="l"/>
              </a:tabLst>
            </a:pPr>
            <a:endParaRPr lang="en-US" sz="1200" spc="-10" dirty="0">
              <a:latin typeface="Calibri"/>
              <a:cs typeface="Calibri"/>
            </a:endParaRPr>
          </a:p>
          <a:p>
            <a:pPr marL="177800" marR="86995" indent="-114300">
              <a:lnSpc>
                <a:spcPct val="91500"/>
              </a:lnSpc>
              <a:spcBef>
                <a:spcPts val="229"/>
              </a:spcBef>
              <a:buChar char="•"/>
              <a:tabLst>
                <a:tab pos="177800" algn="l"/>
              </a:tabLst>
            </a:pPr>
            <a:endParaRPr lang="en-US" sz="1200" spc="-10" dirty="0">
              <a:latin typeface="Calibri"/>
              <a:cs typeface="Calibri"/>
            </a:endParaRPr>
          </a:p>
          <a:p>
            <a:pPr marL="63500" marR="86995">
              <a:lnSpc>
                <a:spcPct val="91500"/>
              </a:lnSpc>
              <a:spcBef>
                <a:spcPts val="229"/>
              </a:spcBef>
              <a:tabLst>
                <a:tab pos="177800" algn="l"/>
              </a:tabLst>
            </a:pPr>
            <a:endParaRPr sz="1200" dirty="0"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3546347" y="2517129"/>
            <a:ext cx="1888489" cy="434340"/>
          </a:xfrm>
          <a:custGeom>
            <a:avLst/>
            <a:gdLst/>
            <a:ahLst/>
            <a:cxnLst/>
            <a:rect l="l" t="t" r="r" b="b"/>
            <a:pathLst>
              <a:path w="1888489" h="434339">
                <a:moveTo>
                  <a:pt x="0" y="434339"/>
                </a:moveTo>
                <a:lnTo>
                  <a:pt x="1888236" y="434339"/>
                </a:lnTo>
                <a:lnTo>
                  <a:pt x="1888236" y="0"/>
                </a:lnTo>
                <a:lnTo>
                  <a:pt x="0" y="0"/>
                </a:lnTo>
                <a:lnTo>
                  <a:pt x="0" y="434339"/>
                </a:lnTo>
                <a:close/>
              </a:path>
            </a:pathLst>
          </a:custGeom>
          <a:ln w="127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3541776" y="2517129"/>
            <a:ext cx="1888489" cy="434340"/>
          </a:xfrm>
          <a:prstGeom prst="rect">
            <a:avLst/>
          </a:prstGeom>
          <a:solidFill>
            <a:srgbClr val="FF0000"/>
          </a:solidFill>
        </p:spPr>
        <p:txBody>
          <a:bodyPr vert="horz" wrap="square" lIns="0" tIns="107950" rIns="0" bIns="0" rtlCol="0">
            <a:spAutoFit/>
          </a:bodyPr>
          <a:lstStyle/>
          <a:p>
            <a:pPr marL="351790">
              <a:lnSpc>
                <a:spcPct val="100000"/>
              </a:lnSpc>
              <a:spcBef>
                <a:spcPts val="850"/>
              </a:spcBef>
            </a:pP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Community</a:t>
            </a:r>
            <a:r>
              <a:rPr sz="12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Impact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546347" y="2951470"/>
            <a:ext cx="1888489" cy="3624710"/>
          </a:xfrm>
          <a:prstGeom prst="rect">
            <a:avLst/>
          </a:prstGeom>
          <a:solidFill>
            <a:srgbClr val="FABEBE">
              <a:alpha val="89802"/>
            </a:srgbClr>
          </a:solidFill>
          <a:ln w="12700">
            <a:solidFill>
              <a:srgbClr val="CFD4EA"/>
            </a:solidFill>
          </a:ln>
        </p:spPr>
        <p:txBody>
          <a:bodyPr vert="horz" wrap="square" lIns="0" tIns="53975" rIns="0" bIns="0" rtlCol="0">
            <a:spAutoFit/>
          </a:bodyPr>
          <a:lstStyle/>
          <a:p>
            <a:pPr marL="178435" marR="280670" indent="-114300">
              <a:lnSpc>
                <a:spcPct val="91700"/>
              </a:lnSpc>
              <a:spcBef>
                <a:spcPts val="425"/>
              </a:spcBef>
              <a:buChar char="•"/>
              <a:tabLst>
                <a:tab pos="178435" algn="l"/>
              </a:tabLst>
            </a:pPr>
            <a:r>
              <a:rPr sz="1200" dirty="0">
                <a:latin typeface="Calibri"/>
                <a:cs typeface="Calibri"/>
              </a:rPr>
              <a:t>Implement</a:t>
            </a:r>
            <a:r>
              <a:rPr sz="1200" spc="-55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the </a:t>
            </a:r>
            <a:r>
              <a:rPr sz="1200" spc="-10" dirty="0">
                <a:latin typeface="Calibri"/>
                <a:cs typeface="Calibri"/>
              </a:rPr>
              <a:t>Foundation’s Grantmaking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programs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charitable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giving.</a:t>
            </a:r>
            <a:endParaRPr sz="12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10"/>
              </a:spcBef>
              <a:buFont typeface="Calibri"/>
              <a:buChar char="•"/>
            </a:pPr>
            <a:endParaRPr sz="1200" dirty="0">
              <a:latin typeface="Calibri"/>
              <a:cs typeface="Calibri"/>
            </a:endParaRPr>
          </a:p>
          <a:p>
            <a:pPr marL="178435" marR="179705" indent="-114300">
              <a:lnSpc>
                <a:spcPts val="1320"/>
              </a:lnSpc>
              <a:buChar char="•"/>
              <a:tabLst>
                <a:tab pos="178435" algn="l"/>
              </a:tabLst>
            </a:pPr>
            <a:r>
              <a:rPr sz="1200" dirty="0">
                <a:latin typeface="Calibri"/>
                <a:cs typeface="Calibri"/>
              </a:rPr>
              <a:t>Collect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demonstrate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Foundation’s grantmaking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impact</a:t>
            </a:r>
            <a:endParaRPr lang="en-US" sz="1200" spc="-10" dirty="0">
              <a:latin typeface="Calibri"/>
              <a:cs typeface="Calibri"/>
            </a:endParaRPr>
          </a:p>
          <a:p>
            <a:pPr marL="178435" marR="179705" indent="-114300">
              <a:lnSpc>
                <a:spcPts val="1320"/>
              </a:lnSpc>
              <a:buChar char="•"/>
              <a:tabLst>
                <a:tab pos="178435" algn="l"/>
              </a:tabLst>
            </a:pPr>
            <a:endParaRPr lang="en-US" sz="1200" spc="-10" dirty="0">
              <a:latin typeface="Calibri"/>
              <a:cs typeface="Calibri"/>
            </a:endParaRPr>
          </a:p>
          <a:p>
            <a:pPr marL="178435" marR="179705" indent="-114300">
              <a:lnSpc>
                <a:spcPts val="1320"/>
              </a:lnSpc>
              <a:buChar char="•"/>
              <a:tabLst>
                <a:tab pos="178435" algn="l"/>
              </a:tabLst>
            </a:pPr>
            <a:r>
              <a:rPr lang="en-US" sz="1200" spc="-10" dirty="0">
                <a:latin typeface="Calibri"/>
                <a:cs typeface="Calibri"/>
              </a:rPr>
              <a:t>Strengthen nonprofits</a:t>
            </a:r>
          </a:p>
          <a:p>
            <a:pPr marL="178435" marR="179705" indent="-114300">
              <a:lnSpc>
                <a:spcPts val="1320"/>
              </a:lnSpc>
              <a:buChar char="•"/>
              <a:tabLst>
                <a:tab pos="178435" algn="l"/>
              </a:tabLst>
            </a:pPr>
            <a:endParaRPr lang="en-US" sz="1200" spc="-10" dirty="0">
              <a:latin typeface="Calibri"/>
              <a:cs typeface="Calibri"/>
            </a:endParaRPr>
          </a:p>
          <a:p>
            <a:pPr marL="178435" marR="179705" indent="-114300">
              <a:lnSpc>
                <a:spcPts val="1320"/>
              </a:lnSpc>
              <a:buChar char="•"/>
              <a:tabLst>
                <a:tab pos="178435" algn="l"/>
              </a:tabLst>
            </a:pPr>
            <a:endParaRPr lang="en-US" sz="1200" spc="-10" dirty="0">
              <a:latin typeface="Calibri"/>
              <a:cs typeface="Calibri"/>
            </a:endParaRPr>
          </a:p>
          <a:p>
            <a:pPr marL="178435" marR="179705" indent="-114300">
              <a:lnSpc>
                <a:spcPts val="1320"/>
              </a:lnSpc>
              <a:buChar char="•"/>
              <a:tabLst>
                <a:tab pos="178435" algn="l"/>
              </a:tabLst>
            </a:pPr>
            <a:endParaRPr lang="en-US" sz="1200" spc="-10" dirty="0">
              <a:latin typeface="Calibri"/>
              <a:cs typeface="Calibri"/>
            </a:endParaRPr>
          </a:p>
          <a:p>
            <a:pPr marL="178435" marR="179705" indent="-114300">
              <a:lnSpc>
                <a:spcPts val="1320"/>
              </a:lnSpc>
              <a:buChar char="•"/>
              <a:tabLst>
                <a:tab pos="178435" algn="l"/>
              </a:tabLst>
            </a:pPr>
            <a:endParaRPr lang="en-US" sz="1200" spc="-10" dirty="0">
              <a:latin typeface="Calibri"/>
              <a:cs typeface="Calibri"/>
            </a:endParaRPr>
          </a:p>
          <a:p>
            <a:pPr marL="178435" marR="179705" indent="-114300">
              <a:lnSpc>
                <a:spcPts val="1320"/>
              </a:lnSpc>
              <a:buChar char="•"/>
              <a:tabLst>
                <a:tab pos="178435" algn="l"/>
              </a:tabLst>
            </a:pPr>
            <a:endParaRPr lang="en-US" sz="1200" spc="-10" dirty="0">
              <a:latin typeface="Calibri"/>
              <a:cs typeface="Calibri"/>
            </a:endParaRPr>
          </a:p>
          <a:p>
            <a:pPr marL="178435" marR="179705" indent="-114300">
              <a:lnSpc>
                <a:spcPts val="1320"/>
              </a:lnSpc>
              <a:buChar char="•"/>
              <a:tabLst>
                <a:tab pos="178435" algn="l"/>
              </a:tabLst>
            </a:pPr>
            <a:endParaRPr lang="en-US" sz="1200" spc="-10" dirty="0">
              <a:latin typeface="Calibri"/>
              <a:cs typeface="Calibri"/>
            </a:endParaRPr>
          </a:p>
          <a:p>
            <a:pPr marL="178435" marR="179705" indent="-114300">
              <a:lnSpc>
                <a:spcPts val="1320"/>
              </a:lnSpc>
              <a:buChar char="•"/>
              <a:tabLst>
                <a:tab pos="178435" algn="l"/>
              </a:tabLst>
            </a:pPr>
            <a:endParaRPr lang="en-US" sz="1200" spc="-10" dirty="0">
              <a:latin typeface="Calibri"/>
              <a:cs typeface="Calibri"/>
            </a:endParaRPr>
          </a:p>
          <a:p>
            <a:pPr marL="178435" marR="179705" indent="-114300">
              <a:lnSpc>
                <a:spcPts val="1320"/>
              </a:lnSpc>
              <a:buChar char="•"/>
              <a:tabLst>
                <a:tab pos="178435" algn="l"/>
              </a:tabLst>
            </a:pPr>
            <a:endParaRPr lang="en-US" sz="1200" spc="-10" dirty="0">
              <a:latin typeface="Calibri"/>
              <a:cs typeface="Calibri"/>
            </a:endParaRPr>
          </a:p>
          <a:p>
            <a:pPr marL="178435" marR="179705" indent="-114300">
              <a:lnSpc>
                <a:spcPts val="1320"/>
              </a:lnSpc>
              <a:buChar char="•"/>
              <a:tabLst>
                <a:tab pos="178435" algn="l"/>
              </a:tabLst>
            </a:pPr>
            <a:endParaRPr lang="en-US" sz="1200" spc="-10" dirty="0">
              <a:latin typeface="Calibri"/>
              <a:cs typeface="Calibri"/>
            </a:endParaRPr>
          </a:p>
          <a:p>
            <a:pPr marL="178435" marR="179705" indent="-114300">
              <a:lnSpc>
                <a:spcPts val="1320"/>
              </a:lnSpc>
              <a:buChar char="•"/>
              <a:tabLst>
                <a:tab pos="178435" algn="l"/>
              </a:tabLst>
            </a:pPr>
            <a:endParaRPr lang="en-US" sz="1200" spc="-10" dirty="0">
              <a:latin typeface="Calibri"/>
              <a:cs typeface="Calibri"/>
            </a:endParaRPr>
          </a:p>
          <a:p>
            <a:pPr marL="178435" marR="179705" indent="-114300">
              <a:lnSpc>
                <a:spcPts val="1320"/>
              </a:lnSpc>
              <a:buChar char="•"/>
              <a:tabLst>
                <a:tab pos="178435" algn="l"/>
              </a:tabLst>
            </a:pPr>
            <a:endParaRPr sz="1200" dirty="0">
              <a:latin typeface="Calibri"/>
              <a:cs typeface="Calibri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5698235" y="2517129"/>
            <a:ext cx="1888489" cy="434340"/>
          </a:xfrm>
          <a:custGeom>
            <a:avLst/>
            <a:gdLst/>
            <a:ahLst/>
            <a:cxnLst/>
            <a:rect l="l" t="t" r="r" b="b"/>
            <a:pathLst>
              <a:path w="1888490" h="434339">
                <a:moveTo>
                  <a:pt x="0" y="434339"/>
                </a:moveTo>
                <a:lnTo>
                  <a:pt x="1888236" y="434339"/>
                </a:lnTo>
                <a:lnTo>
                  <a:pt x="1888236" y="0"/>
                </a:lnTo>
                <a:lnTo>
                  <a:pt x="0" y="0"/>
                </a:lnTo>
                <a:lnTo>
                  <a:pt x="0" y="434339"/>
                </a:lnTo>
                <a:close/>
              </a:path>
            </a:pathLst>
          </a:custGeom>
          <a:ln w="127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5698235" y="2951470"/>
            <a:ext cx="1888489" cy="3648710"/>
          </a:xfrm>
          <a:prstGeom prst="rect">
            <a:avLst/>
          </a:prstGeom>
          <a:solidFill>
            <a:srgbClr val="DDCDEC">
              <a:alpha val="89802"/>
            </a:srgbClr>
          </a:solidFill>
          <a:ln w="12700">
            <a:solidFill>
              <a:srgbClr val="CFD4EA"/>
            </a:solidFill>
          </a:ln>
        </p:spPr>
        <p:txBody>
          <a:bodyPr vert="horz" wrap="square" lIns="0" tIns="53975" rIns="0" bIns="0" rtlCol="0">
            <a:spAutoFit/>
          </a:bodyPr>
          <a:lstStyle/>
          <a:p>
            <a:pPr marL="179070" marR="110489" indent="-114300">
              <a:lnSpc>
                <a:spcPct val="91800"/>
              </a:lnSpc>
              <a:spcBef>
                <a:spcPts val="425"/>
              </a:spcBef>
              <a:buChar char="•"/>
              <a:tabLst>
                <a:tab pos="179070" algn="l"/>
              </a:tabLst>
            </a:pPr>
            <a:r>
              <a:rPr sz="1200" dirty="0">
                <a:latin typeface="Calibri"/>
                <a:cs typeface="Calibri"/>
              </a:rPr>
              <a:t>Develop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implement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spc="-50" dirty="0">
                <a:latin typeface="Calibri"/>
                <a:cs typeface="Calibri"/>
              </a:rPr>
              <a:t>a </a:t>
            </a:r>
            <a:r>
              <a:rPr sz="1200" spc="-10" dirty="0">
                <a:latin typeface="Calibri"/>
                <a:cs typeface="Calibri"/>
              </a:rPr>
              <a:t>comprehensive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20" dirty="0">
                <a:latin typeface="Calibri"/>
                <a:cs typeface="Calibri"/>
              </a:rPr>
              <a:t>donor </a:t>
            </a:r>
            <a:r>
              <a:rPr sz="1200" spc="-10" dirty="0">
                <a:latin typeface="Calibri"/>
                <a:cs typeface="Calibri"/>
              </a:rPr>
              <a:t>stewardship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spc="-20" dirty="0">
                <a:latin typeface="Calibri"/>
                <a:cs typeface="Calibri"/>
              </a:rPr>
              <a:t>plan</a:t>
            </a:r>
            <a:endParaRPr sz="12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10"/>
              </a:spcBef>
              <a:buFont typeface="Calibri"/>
              <a:buChar char="•"/>
            </a:pPr>
            <a:endParaRPr sz="1200" dirty="0">
              <a:latin typeface="Calibri"/>
              <a:cs typeface="Calibri"/>
            </a:endParaRPr>
          </a:p>
          <a:p>
            <a:pPr marL="179070" marR="294640" indent="-114300">
              <a:lnSpc>
                <a:spcPts val="1320"/>
              </a:lnSpc>
              <a:buChar char="•"/>
              <a:tabLst>
                <a:tab pos="179070" algn="l"/>
              </a:tabLst>
            </a:pPr>
            <a:r>
              <a:rPr sz="1200" spc="-10" dirty="0">
                <a:latin typeface="Calibri"/>
                <a:cs typeface="Calibri"/>
              </a:rPr>
              <a:t>Promote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long-</a:t>
            </a:r>
            <a:r>
              <a:rPr sz="1200" spc="-20" dirty="0">
                <a:latin typeface="Calibri"/>
                <a:cs typeface="Calibri"/>
              </a:rPr>
              <a:t>term </a:t>
            </a:r>
            <a:r>
              <a:rPr sz="1200" spc="-10" dirty="0">
                <a:latin typeface="Calibri"/>
                <a:cs typeface="Calibri"/>
              </a:rPr>
              <a:t>engagement</a:t>
            </a:r>
            <a:r>
              <a:rPr sz="1200" dirty="0">
                <a:latin typeface="Calibri"/>
                <a:cs typeface="Calibri"/>
              </a:rPr>
              <a:t> and </a:t>
            </a:r>
            <a:r>
              <a:rPr sz="1200" spc="-20" dirty="0">
                <a:latin typeface="Calibri"/>
                <a:cs typeface="Calibri"/>
              </a:rPr>
              <a:t>high- </a:t>
            </a:r>
            <a:r>
              <a:rPr sz="1200" dirty="0">
                <a:latin typeface="Calibri"/>
                <a:cs typeface="Calibri"/>
              </a:rPr>
              <a:t>value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interactions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spc="-20" dirty="0">
                <a:latin typeface="Calibri"/>
                <a:cs typeface="Calibri"/>
              </a:rPr>
              <a:t>with </a:t>
            </a:r>
            <a:r>
              <a:rPr sz="1200" spc="-10" dirty="0">
                <a:latin typeface="Calibri"/>
                <a:cs typeface="Calibri"/>
              </a:rPr>
              <a:t>donors</a:t>
            </a:r>
            <a:endParaRPr sz="12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90"/>
              </a:spcBef>
              <a:buFont typeface="Calibri"/>
              <a:buChar char="•"/>
            </a:pPr>
            <a:endParaRPr sz="1200" dirty="0">
              <a:latin typeface="Calibri"/>
              <a:cs typeface="Calibri"/>
            </a:endParaRPr>
          </a:p>
          <a:p>
            <a:pPr marL="179070" marR="316865" indent="-114300">
              <a:lnSpc>
                <a:spcPts val="1320"/>
              </a:lnSpc>
              <a:buChar char="•"/>
              <a:tabLst>
                <a:tab pos="179070" algn="l"/>
              </a:tabLst>
            </a:pPr>
            <a:r>
              <a:rPr sz="1200" dirty="0">
                <a:latin typeface="Calibri"/>
                <a:cs typeface="Calibri"/>
              </a:rPr>
              <a:t>Prepare</a:t>
            </a:r>
            <a:r>
              <a:rPr sz="1200" spc="-6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electronic spreadsheets,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models, </a:t>
            </a:r>
            <a:r>
              <a:rPr sz="1200" dirty="0">
                <a:latin typeface="Calibri"/>
                <a:cs typeface="Calibri"/>
              </a:rPr>
              <a:t>graphics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financial reports</a:t>
            </a:r>
            <a:endParaRPr sz="12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60"/>
              </a:spcBef>
              <a:buFont typeface="Calibri"/>
              <a:buChar char="•"/>
            </a:pPr>
            <a:endParaRPr sz="1200" dirty="0">
              <a:latin typeface="Calibri"/>
              <a:cs typeface="Calibri"/>
            </a:endParaRPr>
          </a:p>
          <a:p>
            <a:pPr marL="179070" marR="123825" indent="-114300">
              <a:lnSpc>
                <a:spcPct val="91700"/>
              </a:lnSpc>
              <a:buChar char="•"/>
              <a:tabLst>
                <a:tab pos="179070" algn="l"/>
              </a:tabLst>
            </a:pPr>
            <a:r>
              <a:rPr sz="1200" spc="-10" dirty="0">
                <a:latin typeface="Calibri"/>
                <a:cs typeface="Calibri"/>
              </a:rPr>
              <a:t>Retain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donors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inspire </a:t>
            </a:r>
            <a:r>
              <a:rPr sz="1200" dirty="0">
                <a:latin typeface="Calibri"/>
                <a:cs typeface="Calibri"/>
              </a:rPr>
              <a:t>future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support</a:t>
            </a:r>
            <a:r>
              <a:rPr sz="1200" spc="-25" dirty="0">
                <a:latin typeface="Calibri"/>
                <a:cs typeface="Calibri"/>
              </a:rPr>
              <a:t> of </a:t>
            </a:r>
            <a:r>
              <a:rPr sz="1200" spc="-10" dirty="0">
                <a:latin typeface="Calibri"/>
                <a:cs typeface="Calibri"/>
              </a:rPr>
              <a:t>strategic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priorities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7851647" y="2517129"/>
            <a:ext cx="1888489" cy="434340"/>
          </a:xfrm>
          <a:custGeom>
            <a:avLst/>
            <a:gdLst/>
            <a:ahLst/>
            <a:cxnLst/>
            <a:rect l="l" t="t" r="r" b="b"/>
            <a:pathLst>
              <a:path w="1888490" h="434339">
                <a:moveTo>
                  <a:pt x="0" y="434339"/>
                </a:moveTo>
                <a:lnTo>
                  <a:pt x="1888236" y="434339"/>
                </a:lnTo>
                <a:lnTo>
                  <a:pt x="1888236" y="0"/>
                </a:lnTo>
                <a:lnTo>
                  <a:pt x="0" y="0"/>
                </a:lnTo>
                <a:lnTo>
                  <a:pt x="0" y="434339"/>
                </a:lnTo>
                <a:close/>
              </a:path>
            </a:pathLst>
          </a:custGeom>
          <a:ln w="127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7851647" y="2517129"/>
            <a:ext cx="1888489" cy="434340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42545" rIns="0" bIns="0" rtlCol="0">
            <a:spAutoFit/>
          </a:bodyPr>
          <a:lstStyle/>
          <a:p>
            <a:pPr marL="422275" marR="414655" indent="135255">
              <a:lnSpc>
                <a:spcPts val="1320"/>
              </a:lnSpc>
              <a:spcBef>
                <a:spcPts val="335"/>
              </a:spcBef>
            </a:pP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Marketing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50" dirty="0">
                <a:solidFill>
                  <a:srgbClr val="FFFFFF"/>
                </a:solidFill>
                <a:latin typeface="Calibri"/>
                <a:cs typeface="Calibri"/>
              </a:rPr>
              <a:t>&amp;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Communications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851647" y="2951470"/>
            <a:ext cx="1888489" cy="3677930"/>
          </a:xfrm>
          <a:prstGeom prst="rect">
            <a:avLst/>
          </a:prstGeom>
          <a:solidFill>
            <a:srgbClr val="9DC3E6">
              <a:alpha val="90194"/>
            </a:srgbClr>
          </a:solidFill>
          <a:ln w="12700">
            <a:solidFill>
              <a:srgbClr val="CFD4EA"/>
            </a:solidFill>
          </a:ln>
        </p:spPr>
        <p:txBody>
          <a:bodyPr vert="horz" wrap="square" lIns="0" tIns="53975" rIns="0" bIns="0" rtlCol="0">
            <a:spAutoFit/>
          </a:bodyPr>
          <a:lstStyle/>
          <a:p>
            <a:pPr marL="178435" marR="125095" indent="-114300">
              <a:lnSpc>
                <a:spcPct val="91800"/>
              </a:lnSpc>
              <a:spcBef>
                <a:spcPts val="425"/>
              </a:spcBef>
              <a:buChar char="•"/>
              <a:tabLst>
                <a:tab pos="178435" algn="l"/>
              </a:tabLst>
            </a:pPr>
            <a:r>
              <a:rPr sz="1200" dirty="0">
                <a:latin typeface="Calibri"/>
                <a:cs typeface="Calibri"/>
              </a:rPr>
              <a:t>Manage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Foundation’s </a:t>
            </a:r>
            <a:r>
              <a:rPr sz="1200" dirty="0">
                <a:latin typeface="Calibri"/>
                <a:cs typeface="Calibri"/>
              </a:rPr>
              <a:t>brand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cohesive marketing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strategy</a:t>
            </a:r>
            <a:endParaRPr sz="12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10"/>
              </a:spcBef>
              <a:buFont typeface="Calibri"/>
              <a:buChar char="•"/>
            </a:pPr>
            <a:endParaRPr sz="1200" dirty="0">
              <a:latin typeface="Calibri"/>
              <a:cs typeface="Calibri"/>
            </a:endParaRPr>
          </a:p>
          <a:p>
            <a:pPr marL="178435" marR="275590" indent="-114300">
              <a:lnSpc>
                <a:spcPts val="1320"/>
              </a:lnSpc>
              <a:buChar char="•"/>
              <a:tabLst>
                <a:tab pos="178435" algn="l"/>
              </a:tabLst>
            </a:pPr>
            <a:r>
              <a:rPr sz="1200" spc="-10" dirty="0">
                <a:latin typeface="Calibri"/>
                <a:cs typeface="Calibri"/>
              </a:rPr>
              <a:t>Create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online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spc="-20" dirty="0">
                <a:latin typeface="Calibri"/>
                <a:cs typeface="Calibri"/>
              </a:rPr>
              <a:t>print </a:t>
            </a:r>
            <a:r>
              <a:rPr sz="1200" spc="-10" dirty="0">
                <a:latin typeface="Calibri"/>
                <a:cs typeface="Calibri"/>
              </a:rPr>
              <a:t>marketing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materials </a:t>
            </a:r>
            <a:r>
              <a:rPr sz="1200" dirty="0">
                <a:latin typeface="Calibri"/>
                <a:cs typeface="Calibri"/>
              </a:rPr>
              <a:t>including</a:t>
            </a:r>
            <a:r>
              <a:rPr sz="1200" spc="-5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social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media, website,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20" dirty="0">
                <a:latin typeface="Calibri"/>
                <a:cs typeface="Calibri"/>
              </a:rPr>
              <a:t>press</a:t>
            </a:r>
            <a:endParaRPr sz="12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90"/>
              </a:spcBef>
              <a:buFont typeface="Calibri"/>
              <a:buChar char="•"/>
            </a:pPr>
            <a:endParaRPr sz="1200" dirty="0">
              <a:latin typeface="Calibri"/>
              <a:cs typeface="Calibri"/>
            </a:endParaRPr>
          </a:p>
          <a:p>
            <a:pPr marL="178435" marR="177800" indent="-114300">
              <a:lnSpc>
                <a:spcPts val="1320"/>
              </a:lnSpc>
              <a:buChar char="•"/>
              <a:tabLst>
                <a:tab pos="178435" algn="l"/>
              </a:tabLst>
            </a:pPr>
            <a:r>
              <a:rPr sz="1200" dirty="0">
                <a:latin typeface="Calibri"/>
                <a:cs typeface="Calibri"/>
              </a:rPr>
              <a:t>Provide</a:t>
            </a:r>
            <a:r>
              <a:rPr sz="1200" spc="-6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presentation materials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for </a:t>
            </a:r>
            <a:r>
              <a:rPr sz="1200" spc="-10" dirty="0">
                <a:latin typeface="Calibri"/>
                <a:cs typeface="Calibri"/>
              </a:rPr>
              <a:t>community </a:t>
            </a:r>
            <a:r>
              <a:rPr sz="1200" dirty="0">
                <a:latin typeface="Calibri"/>
                <a:cs typeface="Calibri"/>
              </a:rPr>
              <a:t>speaking</a:t>
            </a:r>
            <a:r>
              <a:rPr sz="1200" spc="-6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engagements</a:t>
            </a:r>
            <a:r>
              <a:rPr lang="en-US" sz="1200" spc="-10" dirty="0">
                <a:latin typeface="Calibri"/>
                <a:cs typeface="Calibri"/>
              </a:rPr>
              <a:t> and events</a:t>
            </a:r>
          </a:p>
          <a:p>
            <a:pPr marL="178435" marR="177800" indent="-114300">
              <a:lnSpc>
                <a:spcPts val="1320"/>
              </a:lnSpc>
              <a:buChar char="•"/>
              <a:tabLst>
                <a:tab pos="178435" algn="l"/>
              </a:tabLst>
            </a:pPr>
            <a:endParaRPr lang="en-US" sz="1200" spc="-10" dirty="0">
              <a:latin typeface="Calibri"/>
              <a:cs typeface="Calibri"/>
            </a:endParaRPr>
          </a:p>
          <a:p>
            <a:pPr marL="178435" marR="177800" indent="-114300">
              <a:lnSpc>
                <a:spcPts val="1320"/>
              </a:lnSpc>
              <a:buChar char="•"/>
              <a:tabLst>
                <a:tab pos="178435" algn="l"/>
              </a:tabLst>
            </a:pPr>
            <a:endParaRPr lang="en-US" sz="1200" spc="-10" dirty="0">
              <a:latin typeface="Calibri"/>
              <a:cs typeface="Calibri"/>
            </a:endParaRPr>
          </a:p>
          <a:p>
            <a:pPr marL="178435" marR="177800" indent="-114300">
              <a:lnSpc>
                <a:spcPts val="1320"/>
              </a:lnSpc>
              <a:buChar char="•"/>
              <a:tabLst>
                <a:tab pos="178435" algn="l"/>
              </a:tabLst>
            </a:pPr>
            <a:endParaRPr lang="en-US" sz="1200" spc="-10" dirty="0">
              <a:latin typeface="Calibri"/>
              <a:cs typeface="Calibri"/>
            </a:endParaRPr>
          </a:p>
          <a:p>
            <a:pPr marL="178435" marR="177800" indent="-114300">
              <a:lnSpc>
                <a:spcPts val="1320"/>
              </a:lnSpc>
              <a:buChar char="•"/>
              <a:tabLst>
                <a:tab pos="178435" algn="l"/>
              </a:tabLst>
            </a:pPr>
            <a:endParaRPr lang="en-US" sz="1200" spc="-10" dirty="0">
              <a:latin typeface="Calibri"/>
              <a:cs typeface="Calibri"/>
            </a:endParaRPr>
          </a:p>
          <a:p>
            <a:pPr marL="178435" marR="177800" indent="-114300">
              <a:lnSpc>
                <a:spcPts val="1320"/>
              </a:lnSpc>
              <a:buChar char="•"/>
              <a:tabLst>
                <a:tab pos="178435" algn="l"/>
              </a:tabLst>
            </a:pPr>
            <a:endParaRPr lang="en-US" sz="1200" spc="-10" dirty="0">
              <a:latin typeface="Calibri"/>
              <a:cs typeface="Calibri"/>
            </a:endParaRPr>
          </a:p>
          <a:p>
            <a:pPr marL="178435" marR="177800" indent="-114300">
              <a:lnSpc>
                <a:spcPts val="1320"/>
              </a:lnSpc>
              <a:buChar char="•"/>
              <a:tabLst>
                <a:tab pos="178435" algn="l"/>
              </a:tabLst>
            </a:pPr>
            <a:endParaRPr lang="en-US" sz="1200" spc="-10" dirty="0">
              <a:latin typeface="Calibri"/>
              <a:cs typeface="Calibri"/>
            </a:endParaRPr>
          </a:p>
          <a:p>
            <a:pPr marL="178435" marR="177800" indent="-114300">
              <a:lnSpc>
                <a:spcPts val="1320"/>
              </a:lnSpc>
              <a:buChar char="•"/>
              <a:tabLst>
                <a:tab pos="178435" algn="l"/>
              </a:tabLst>
            </a:pPr>
            <a:endParaRPr lang="en-US" sz="1200" spc="-10" dirty="0">
              <a:latin typeface="Calibri"/>
              <a:cs typeface="Calibri"/>
            </a:endParaRPr>
          </a:p>
          <a:p>
            <a:pPr marL="178435" marR="177800" indent="-114300">
              <a:lnSpc>
                <a:spcPts val="1320"/>
              </a:lnSpc>
              <a:buChar char="•"/>
              <a:tabLst>
                <a:tab pos="178435" algn="l"/>
              </a:tabLst>
            </a:pPr>
            <a:endParaRPr sz="1200" dirty="0">
              <a:latin typeface="Calibri"/>
              <a:cs typeface="Calibri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10003535" y="2517129"/>
            <a:ext cx="1888489" cy="434340"/>
          </a:xfrm>
          <a:custGeom>
            <a:avLst/>
            <a:gdLst/>
            <a:ahLst/>
            <a:cxnLst/>
            <a:rect l="l" t="t" r="r" b="b"/>
            <a:pathLst>
              <a:path w="1888490" h="434339">
                <a:moveTo>
                  <a:pt x="0" y="434339"/>
                </a:moveTo>
                <a:lnTo>
                  <a:pt x="1888235" y="434339"/>
                </a:lnTo>
                <a:lnTo>
                  <a:pt x="1888235" y="0"/>
                </a:lnTo>
                <a:lnTo>
                  <a:pt x="0" y="0"/>
                </a:lnTo>
                <a:lnTo>
                  <a:pt x="0" y="434339"/>
                </a:lnTo>
                <a:close/>
              </a:path>
            </a:pathLst>
          </a:custGeom>
          <a:ln w="127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10003535" y="2517129"/>
            <a:ext cx="1888489" cy="434340"/>
          </a:xfrm>
          <a:prstGeom prst="rect">
            <a:avLst/>
          </a:prstGeom>
          <a:solidFill>
            <a:srgbClr val="6FAC46"/>
          </a:solidFill>
        </p:spPr>
        <p:txBody>
          <a:bodyPr vert="horz" wrap="square" lIns="0" tIns="107950" rIns="0" bIns="0" rtlCol="0">
            <a:spAutoFit/>
          </a:bodyPr>
          <a:lstStyle/>
          <a:p>
            <a:pPr marL="200660">
              <a:lnSpc>
                <a:spcPct val="100000"/>
              </a:lnSpc>
              <a:spcBef>
                <a:spcPts val="850"/>
              </a:spcBef>
            </a:pP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Administrative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Assistant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0003535" y="2951470"/>
            <a:ext cx="1888489" cy="3648710"/>
          </a:xfrm>
          <a:prstGeom prst="rect">
            <a:avLst/>
          </a:prstGeom>
          <a:solidFill>
            <a:srgbClr val="C5DFB4">
              <a:alpha val="90194"/>
            </a:srgbClr>
          </a:solidFill>
          <a:ln w="12700">
            <a:solidFill>
              <a:srgbClr val="CFD4EA"/>
            </a:solidFill>
          </a:ln>
        </p:spPr>
        <p:txBody>
          <a:bodyPr vert="horz" wrap="square" lIns="0" tIns="53975" rIns="0" bIns="0" rtlCol="0">
            <a:spAutoFit/>
          </a:bodyPr>
          <a:lstStyle/>
          <a:p>
            <a:pPr marL="179705" marR="132715" indent="-114300">
              <a:lnSpc>
                <a:spcPct val="91700"/>
              </a:lnSpc>
              <a:spcBef>
                <a:spcPts val="425"/>
              </a:spcBef>
              <a:buChar char="•"/>
              <a:tabLst>
                <a:tab pos="179705" algn="l"/>
              </a:tabLst>
            </a:pPr>
            <a:r>
              <a:rPr sz="1200" dirty="0">
                <a:latin typeface="Calibri"/>
                <a:cs typeface="Calibri"/>
              </a:rPr>
              <a:t>Manage</a:t>
            </a:r>
            <a:r>
              <a:rPr sz="1200" spc="-5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general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office operations,</a:t>
            </a:r>
            <a:r>
              <a:rPr sz="1200" spc="2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answer </a:t>
            </a:r>
            <a:r>
              <a:rPr sz="1200" dirty="0">
                <a:latin typeface="Calibri"/>
                <a:cs typeface="Calibri"/>
              </a:rPr>
              <a:t>phones,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provide administrative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support </a:t>
            </a:r>
            <a:r>
              <a:rPr sz="1200" spc="-25" dirty="0">
                <a:latin typeface="Calibri"/>
                <a:cs typeface="Calibri"/>
              </a:rPr>
              <a:t>to </a:t>
            </a:r>
            <a:r>
              <a:rPr sz="1200" spc="-10" dirty="0">
                <a:latin typeface="Calibri"/>
                <a:cs typeface="Calibri"/>
              </a:rPr>
              <a:t>staff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75"/>
              </a:spcBef>
              <a:buFont typeface="Calibri"/>
              <a:buChar char="•"/>
            </a:pPr>
            <a:endParaRPr sz="1200">
              <a:latin typeface="Calibri"/>
              <a:cs typeface="Calibri"/>
            </a:endParaRPr>
          </a:p>
          <a:p>
            <a:pPr marL="179705" marR="87630" indent="-114300">
              <a:lnSpc>
                <a:spcPct val="91400"/>
              </a:lnSpc>
              <a:buChar char="•"/>
              <a:tabLst>
                <a:tab pos="179705" algn="l"/>
              </a:tabLst>
            </a:pPr>
            <a:r>
              <a:rPr sz="1200" dirty="0">
                <a:latin typeface="Calibri"/>
                <a:cs typeface="Calibri"/>
              </a:rPr>
              <a:t>Oversee</a:t>
            </a:r>
            <a:r>
              <a:rPr sz="1200" spc="-5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office</a:t>
            </a:r>
            <a:r>
              <a:rPr sz="1200" spc="-6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supplies, mail/correspondence,</a:t>
            </a:r>
            <a:r>
              <a:rPr sz="1200" spc="50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maintain organization </a:t>
            </a:r>
            <a:r>
              <a:rPr sz="1200" dirty="0">
                <a:latin typeface="Calibri"/>
                <a:cs typeface="Calibri"/>
              </a:rPr>
              <a:t>of</a:t>
            </a:r>
            <a:r>
              <a:rPr sz="1200" spc="-10" dirty="0">
                <a:latin typeface="Calibri"/>
                <a:cs typeface="Calibri"/>
              </a:rPr>
              <a:t> office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5"/>
              </a:spcBef>
              <a:buFont typeface="Calibri"/>
              <a:buChar char="•"/>
            </a:pPr>
            <a:endParaRPr sz="1200">
              <a:latin typeface="Calibri"/>
              <a:cs typeface="Calibri"/>
            </a:endParaRPr>
          </a:p>
          <a:p>
            <a:pPr marL="179705" marR="125095" indent="-114300">
              <a:lnSpc>
                <a:spcPts val="1320"/>
              </a:lnSpc>
              <a:buChar char="•"/>
              <a:tabLst>
                <a:tab pos="179705" algn="l"/>
              </a:tabLst>
            </a:pPr>
            <a:r>
              <a:rPr sz="1200" dirty="0">
                <a:latin typeface="Calibri"/>
                <a:cs typeface="Calibri"/>
              </a:rPr>
              <a:t>Assist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with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planning</a:t>
            </a:r>
            <a:r>
              <a:rPr sz="1200" spc="-55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and </a:t>
            </a:r>
            <a:r>
              <a:rPr sz="1200" dirty="0">
                <a:latin typeface="Calibri"/>
                <a:cs typeface="Calibri"/>
              </a:rPr>
              <a:t>managing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workshops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and </a:t>
            </a:r>
            <a:r>
              <a:rPr sz="1200" dirty="0">
                <a:latin typeface="Calibri"/>
                <a:cs typeface="Calibri"/>
              </a:rPr>
              <a:t>special</a:t>
            </a:r>
            <a:r>
              <a:rPr sz="1200" spc="-5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events.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Calibri"/>
              <a:buChar char="•"/>
            </a:pPr>
            <a:endParaRPr sz="1200">
              <a:latin typeface="Calibri"/>
              <a:cs typeface="Calibri"/>
            </a:endParaRPr>
          </a:p>
          <a:p>
            <a:pPr marL="179705" marR="139065" indent="-114300">
              <a:lnSpc>
                <a:spcPct val="91700"/>
              </a:lnSpc>
              <a:buChar char="•"/>
              <a:tabLst>
                <a:tab pos="179705" algn="l"/>
              </a:tabLst>
            </a:pPr>
            <a:r>
              <a:rPr sz="1200" dirty="0">
                <a:latin typeface="Calibri"/>
                <a:cs typeface="Calibri"/>
              </a:rPr>
              <a:t>Manage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records/data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in </a:t>
            </a:r>
            <a:r>
              <a:rPr sz="1200" spc="-10" dirty="0">
                <a:latin typeface="Calibri"/>
                <a:cs typeface="Calibri"/>
              </a:rPr>
              <a:t>Foundation’s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information systems,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including</a:t>
            </a:r>
            <a:r>
              <a:rPr sz="1200" spc="-5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donor, </a:t>
            </a:r>
            <a:r>
              <a:rPr sz="1200" dirty="0">
                <a:latin typeface="Calibri"/>
                <a:cs typeface="Calibri"/>
              </a:rPr>
              <a:t>gift,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grant,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spc="-20" dirty="0">
                <a:latin typeface="Calibri"/>
                <a:cs typeface="Calibri"/>
              </a:rPr>
              <a:t>fund </a:t>
            </a:r>
            <a:r>
              <a:rPr sz="1200" spc="-10" dirty="0">
                <a:latin typeface="Calibri"/>
                <a:cs typeface="Calibri"/>
              </a:rPr>
              <a:t>information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596644" y="1897319"/>
            <a:ext cx="143065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75" algn="ctr">
              <a:lnSpc>
                <a:spcPct val="100000"/>
              </a:lnSpc>
              <a:spcBef>
                <a:spcPts val="100"/>
              </a:spcBef>
            </a:pPr>
            <a:r>
              <a:rPr sz="1800" spc="-25" dirty="0">
                <a:latin typeface="Calibri"/>
                <a:cs typeface="Calibri"/>
              </a:rPr>
              <a:t>NEW</a:t>
            </a:r>
            <a:endParaRPr sz="18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1800" spc="-10" dirty="0">
                <a:latin typeface="Calibri"/>
                <a:cs typeface="Calibri"/>
              </a:rPr>
              <a:t>FUNDHOLDERS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815588" y="2036308"/>
            <a:ext cx="12401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NONPROFITS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5" name="object 25"/>
          <p:cNvSpPr txBox="1">
            <a:spLocks noGrp="1"/>
          </p:cNvSpPr>
          <p:nvPr>
            <p:ph type="title"/>
          </p:nvPr>
        </p:nvSpPr>
        <p:spPr>
          <a:xfrm>
            <a:off x="6012306" y="1830567"/>
            <a:ext cx="1988694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100"/>
              </a:spcBef>
            </a:pPr>
            <a:r>
              <a:rPr sz="1800" b="0" spc="-10" dirty="0">
                <a:solidFill>
                  <a:srgbClr val="000000"/>
                </a:solidFill>
                <a:latin typeface="Calibri"/>
                <a:cs typeface="Calibri"/>
              </a:rPr>
              <a:t>CURRENT</a:t>
            </a:r>
            <a:endParaRPr sz="18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1800" b="0" spc="-10" dirty="0">
                <a:solidFill>
                  <a:srgbClr val="000000"/>
                </a:solidFill>
                <a:latin typeface="Calibri"/>
                <a:cs typeface="Calibri"/>
              </a:rPr>
              <a:t>FUNDHOLDER</a:t>
            </a:r>
            <a:r>
              <a:rPr lang="en-US" sz="1800" b="0" spc="-10" dirty="0">
                <a:solidFill>
                  <a:srgbClr val="000000"/>
                </a:solidFill>
                <a:latin typeface="Calibri"/>
                <a:cs typeface="Calibri"/>
              </a:rPr>
              <a:t>S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698235" y="2517129"/>
            <a:ext cx="1888489" cy="461665"/>
          </a:xfrm>
          <a:prstGeom prst="rect">
            <a:avLst/>
          </a:prstGeom>
          <a:solidFill>
            <a:srgbClr val="6F2F9F"/>
          </a:solidFill>
        </p:spPr>
        <p:txBody>
          <a:bodyPr vert="horz" wrap="square" lIns="0" tIns="0" rIns="0" bIns="0" rtlCol="0">
            <a:spAutoFit/>
          </a:bodyPr>
          <a:lstStyle/>
          <a:p>
            <a:pPr marL="68580" algn="ctr">
              <a:lnSpc>
                <a:spcPts val="1015"/>
              </a:lnSpc>
            </a:pPr>
            <a:endParaRPr sz="1800" dirty="0">
              <a:latin typeface="Calibri"/>
              <a:cs typeface="Calibri"/>
            </a:endParaRPr>
          </a:p>
          <a:p>
            <a:pPr marL="448945">
              <a:lnSpc>
                <a:spcPts val="1275"/>
              </a:lnSpc>
            </a:pP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Donor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Relations</a:t>
            </a:r>
            <a:endParaRPr lang="en-US" sz="1200" spc="-1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448945">
              <a:lnSpc>
                <a:spcPts val="1275"/>
              </a:lnSpc>
            </a:pPr>
            <a:endParaRPr sz="1200" dirty="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8077200" y="1830567"/>
            <a:ext cx="1662936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BROAD</a:t>
            </a:r>
            <a:endParaRPr sz="18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1800" spc="-10" dirty="0">
                <a:latin typeface="Calibri"/>
                <a:cs typeface="Calibri"/>
              </a:rPr>
              <a:t>COMMUNITY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9980677" y="1897319"/>
            <a:ext cx="2022346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ORGANIZATIONA</a:t>
            </a:r>
            <a:r>
              <a:rPr sz="1800" dirty="0">
                <a:latin typeface="Calibri"/>
                <a:cs typeface="Calibri"/>
              </a:rPr>
              <a:t>L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EXCELLENCE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29" name="object 11">
            <a:extLst>
              <a:ext uri="{FF2B5EF4-FFF2-40B4-BE49-F238E27FC236}">
                <a16:creationId xmlns:a16="http://schemas.microsoft.com/office/drawing/2014/main" id="{E3C09F43-2AFE-5361-6736-54A0AA4EF375}"/>
              </a:ext>
            </a:extLst>
          </p:cNvPr>
          <p:cNvSpPr txBox="1"/>
          <p:nvPr/>
        </p:nvSpPr>
        <p:spPr>
          <a:xfrm>
            <a:off x="3659122" y="450112"/>
            <a:ext cx="8316469" cy="924677"/>
          </a:xfrm>
          <a:prstGeom prst="rect">
            <a:avLst/>
          </a:prstGeom>
          <a:solidFill>
            <a:srgbClr val="E9DB87">
              <a:alpha val="89804"/>
            </a:srgbClr>
          </a:solidFill>
          <a:ln w="12700">
            <a:solidFill>
              <a:srgbClr val="CFD4EA"/>
            </a:solidFill>
          </a:ln>
        </p:spPr>
        <p:txBody>
          <a:bodyPr vert="horz" wrap="square" lIns="0" tIns="53975" rIns="0" bIns="0" rtlCol="0">
            <a:spAutoFit/>
          </a:bodyPr>
          <a:lstStyle/>
          <a:p>
            <a:pPr marL="177800" marR="111125" indent="-114300">
              <a:lnSpc>
                <a:spcPct val="91700"/>
              </a:lnSpc>
              <a:spcBef>
                <a:spcPts val="500"/>
              </a:spcBef>
              <a:buChar char="•"/>
              <a:tabLst>
                <a:tab pos="177800" algn="l"/>
              </a:tabLst>
            </a:pPr>
            <a:r>
              <a:rPr sz="1200" dirty="0">
                <a:latin typeface="Calibri"/>
                <a:cs typeface="Calibri"/>
              </a:rPr>
              <a:t>Actively</a:t>
            </a:r>
            <a:r>
              <a:rPr sz="1200" spc="-5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develop</a:t>
            </a:r>
            <a:r>
              <a:rPr sz="1200" spc="-5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assets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to </a:t>
            </a:r>
            <a:r>
              <a:rPr sz="1200" dirty="0">
                <a:latin typeface="Calibri"/>
                <a:cs typeface="Calibri"/>
              </a:rPr>
              <a:t>support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-10" dirty="0">
                <a:latin typeface="Calibri"/>
                <a:cs typeface="Calibri"/>
              </a:rPr>
              <a:t> mission </a:t>
            </a:r>
            <a:r>
              <a:rPr sz="1200" spc="-25" dirty="0">
                <a:latin typeface="Calibri"/>
                <a:cs typeface="Calibri"/>
              </a:rPr>
              <a:t>and </a:t>
            </a:r>
            <a:r>
              <a:rPr sz="1200" spc="-10" dirty="0">
                <a:latin typeface="Calibri"/>
                <a:cs typeface="Calibri"/>
              </a:rPr>
              <a:t>operations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of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the </a:t>
            </a:r>
            <a:r>
              <a:rPr sz="1200" spc="-10" dirty="0">
                <a:latin typeface="Calibri"/>
                <a:cs typeface="Calibri"/>
              </a:rPr>
              <a:t>Foundation</a:t>
            </a:r>
            <a:endParaRPr lang="en-US" sz="1200" spc="-10" dirty="0">
              <a:latin typeface="Calibri"/>
              <a:cs typeface="Calibri"/>
            </a:endParaRPr>
          </a:p>
          <a:p>
            <a:pPr marL="177800" marR="111125" indent="-114300">
              <a:lnSpc>
                <a:spcPct val="91700"/>
              </a:lnSpc>
              <a:spcBef>
                <a:spcPts val="500"/>
              </a:spcBef>
              <a:buChar char="•"/>
              <a:tabLst>
                <a:tab pos="177800" algn="l"/>
              </a:tabLst>
            </a:pPr>
            <a:r>
              <a:rPr sz="1200" dirty="0">
                <a:latin typeface="Calibri"/>
                <a:cs typeface="Calibri"/>
              </a:rPr>
              <a:t>Develop,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maintain,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and </a:t>
            </a:r>
            <a:r>
              <a:rPr sz="1200" dirty="0">
                <a:latin typeface="Calibri"/>
                <a:cs typeface="Calibri"/>
              </a:rPr>
              <a:t>support</a:t>
            </a:r>
            <a:r>
              <a:rPr sz="1200" spc="-5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strong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and </a:t>
            </a:r>
            <a:r>
              <a:rPr sz="1200" dirty="0">
                <a:latin typeface="Calibri"/>
                <a:cs typeface="Calibri"/>
              </a:rPr>
              <a:t>engaged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Board</a:t>
            </a:r>
            <a:r>
              <a:rPr sz="1200" spc="-5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of </a:t>
            </a:r>
            <a:r>
              <a:rPr sz="1200" spc="-10" dirty="0">
                <a:latin typeface="Calibri"/>
                <a:cs typeface="Calibri"/>
              </a:rPr>
              <a:t>Directors</a:t>
            </a:r>
            <a:endParaRPr sz="1200" dirty="0">
              <a:latin typeface="Calibri"/>
              <a:cs typeface="Calibri"/>
            </a:endParaRPr>
          </a:p>
          <a:p>
            <a:pPr marL="177800" marR="160020" indent="-114300">
              <a:lnSpc>
                <a:spcPct val="91300"/>
              </a:lnSpc>
              <a:spcBef>
                <a:spcPts val="500"/>
              </a:spcBef>
              <a:buChar char="•"/>
              <a:tabLst>
                <a:tab pos="177800" algn="l"/>
              </a:tabLst>
            </a:pPr>
            <a:r>
              <a:rPr sz="1200" dirty="0">
                <a:latin typeface="Calibri"/>
                <a:cs typeface="Calibri"/>
              </a:rPr>
              <a:t>Lead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develop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all </a:t>
            </a:r>
            <a:r>
              <a:rPr sz="1200" dirty="0">
                <a:latin typeface="Calibri"/>
                <a:cs typeface="Calibri"/>
              </a:rPr>
              <a:t>policies,</a:t>
            </a:r>
            <a:r>
              <a:rPr sz="1200" spc="-10" dirty="0">
                <a:latin typeface="Calibri"/>
                <a:cs typeface="Calibri"/>
              </a:rPr>
              <a:t> procedures,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and </a:t>
            </a:r>
            <a:r>
              <a:rPr sz="1200" dirty="0">
                <a:latin typeface="Calibri"/>
                <a:cs typeface="Calibri"/>
              </a:rPr>
              <a:t>financial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plans</a:t>
            </a:r>
            <a:endParaRPr sz="1200" dirty="0">
              <a:latin typeface="Calibri"/>
              <a:cs typeface="Calibri"/>
            </a:endParaRPr>
          </a:p>
          <a:p>
            <a:pPr marL="177800" marR="86995" indent="-114300">
              <a:lnSpc>
                <a:spcPct val="91500"/>
              </a:lnSpc>
              <a:spcBef>
                <a:spcPts val="500"/>
              </a:spcBef>
              <a:buChar char="•"/>
              <a:tabLst>
                <a:tab pos="177800" algn="l"/>
              </a:tabLst>
            </a:pPr>
            <a:r>
              <a:rPr sz="1200" spc="-10" dirty="0">
                <a:latin typeface="Calibri"/>
                <a:cs typeface="Calibri"/>
              </a:rPr>
              <a:t>Represent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engage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the </a:t>
            </a:r>
            <a:r>
              <a:rPr sz="1200" spc="-10" dirty="0">
                <a:latin typeface="Calibri"/>
                <a:cs typeface="Calibri"/>
              </a:rPr>
              <a:t>Foundation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externally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in </a:t>
            </a:r>
            <a:r>
              <a:rPr sz="1200" dirty="0">
                <a:latin typeface="Calibri"/>
                <a:cs typeface="Calibri"/>
              </a:rPr>
              <a:t>local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philanthropic, nonprofit,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business, </a:t>
            </a:r>
            <a:r>
              <a:rPr sz="1200" spc="-25" dirty="0">
                <a:latin typeface="Calibri"/>
                <a:cs typeface="Calibri"/>
              </a:rPr>
              <a:t>and </a:t>
            </a:r>
            <a:r>
              <a:rPr sz="1200" dirty="0">
                <a:latin typeface="Calibri"/>
                <a:cs typeface="Calibri"/>
              </a:rPr>
              <a:t>public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sectors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30" name="object 10">
            <a:extLst>
              <a:ext uri="{FF2B5EF4-FFF2-40B4-BE49-F238E27FC236}">
                <a16:creationId xmlns:a16="http://schemas.microsoft.com/office/drawing/2014/main" id="{3962AC5A-871A-D2ED-71F1-30999D4FF5D9}"/>
              </a:ext>
            </a:extLst>
          </p:cNvPr>
          <p:cNvSpPr txBox="1"/>
          <p:nvPr/>
        </p:nvSpPr>
        <p:spPr>
          <a:xfrm>
            <a:off x="1770633" y="450111"/>
            <a:ext cx="1888489" cy="893834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0" tIns="107950" rIns="0" bIns="0" rtlCol="0">
            <a:spAutoFit/>
          </a:bodyPr>
          <a:lstStyle/>
          <a:p>
            <a:pPr marL="380365" algn="l">
              <a:lnSpc>
                <a:spcPct val="100000"/>
              </a:lnSpc>
              <a:spcBef>
                <a:spcPts val="850"/>
              </a:spcBef>
            </a:pPr>
            <a:endParaRPr lang="en-US" sz="1200" spc="-1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380365" algn="l">
              <a:lnSpc>
                <a:spcPct val="100000"/>
              </a:lnSpc>
              <a:spcBef>
                <a:spcPts val="850"/>
              </a:spcBef>
            </a:pP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Executive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Director</a:t>
            </a:r>
            <a:endParaRPr lang="en-US" sz="1200" spc="-1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380365" algn="l">
              <a:lnSpc>
                <a:spcPct val="100000"/>
              </a:lnSpc>
              <a:spcBef>
                <a:spcPts val="850"/>
              </a:spcBef>
            </a:pPr>
            <a:endParaRPr sz="1200" dirty="0">
              <a:latin typeface="Calibri"/>
              <a:cs typeface="Calibri"/>
            </a:endParaRPr>
          </a:p>
        </p:txBody>
      </p:sp>
      <p:pic>
        <p:nvPicPr>
          <p:cNvPr id="31" name="object 7">
            <a:extLst>
              <a:ext uri="{FF2B5EF4-FFF2-40B4-BE49-F238E27FC236}">
                <a16:creationId xmlns:a16="http://schemas.microsoft.com/office/drawing/2014/main" id="{B61A8C72-01DB-6E71-C134-8F5FA59D199F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64669" y="75715"/>
            <a:ext cx="1115568" cy="1083564"/>
          </a:xfrm>
          <a:prstGeom prst="rect">
            <a:avLst/>
          </a:prstGeom>
        </p:spPr>
      </p:pic>
      <p:sp>
        <p:nvSpPr>
          <p:cNvPr id="32" name="object 23">
            <a:extLst>
              <a:ext uri="{FF2B5EF4-FFF2-40B4-BE49-F238E27FC236}">
                <a16:creationId xmlns:a16="http://schemas.microsoft.com/office/drawing/2014/main" id="{50332AD4-04A2-BB03-223D-52B9AD07659F}"/>
              </a:ext>
            </a:extLst>
          </p:cNvPr>
          <p:cNvSpPr txBox="1"/>
          <p:nvPr/>
        </p:nvSpPr>
        <p:spPr>
          <a:xfrm>
            <a:off x="302704" y="747964"/>
            <a:ext cx="1430655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75" algn="ctr">
              <a:lnSpc>
                <a:spcPct val="100000"/>
              </a:lnSpc>
              <a:spcBef>
                <a:spcPts val="100"/>
              </a:spcBef>
            </a:pPr>
            <a:r>
              <a:rPr lang="en-US" sz="1800" spc="-25" dirty="0">
                <a:latin typeface="Calibri"/>
                <a:cs typeface="Calibri"/>
              </a:rPr>
              <a:t>THE FOUNDATION</a:t>
            </a:r>
            <a:endParaRPr sz="1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27556" y="5245758"/>
            <a:ext cx="4353994" cy="131945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F98E4BD-0C90-4645-CBD4-1400B82178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0"/>
            <a:ext cx="6616269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5880</TotalTime>
  <Words>579</Words>
  <Application>Microsoft Office PowerPoint</Application>
  <PresentationFormat>Widescreen</PresentationFormat>
  <Paragraphs>132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Organizational Chart</vt:lpstr>
      <vt:lpstr>STRATEGIC PRIORITIES SUMMARY</vt:lpstr>
      <vt:lpstr>STRATEGIC PRIORITIES SUMMARY</vt:lpstr>
      <vt:lpstr>STRATEGIC PRIORITIES SUMMARY</vt:lpstr>
      <vt:lpstr>CURRENT FUNDHOLDERS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2020 STRATEGIC STAFFING PLAN</dc:title>
  <dc:creator>Sam Phillipps</dc:creator>
  <cp:lastModifiedBy>Georgina Tegart</cp:lastModifiedBy>
  <cp:revision>3</cp:revision>
  <dcterms:created xsi:type="dcterms:W3CDTF">2024-02-21T22:03:23Z</dcterms:created>
  <dcterms:modified xsi:type="dcterms:W3CDTF">2025-02-24T20:02:41Z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2022-10-25T00:00:00Z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2024-02-21T00:00:00Z</vt:filetime>
  </property>
  <property fmtid="{D5CDD505-2E9C-101B-9397-08002B2CF9AE}" pid="5" name="Producer">
    <vt:lpwstr>Microsoft® PowerPoint® for Microsoft 365</vt:lpwstr>
  </property>
</Properties>
</file>